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65" r:id="rId5"/>
    <p:sldId id="258" r:id="rId6"/>
    <p:sldId id="259" r:id="rId7"/>
    <p:sldId id="260" r:id="rId8"/>
    <p:sldId id="261" r:id="rId9"/>
    <p:sldId id="262" r:id="rId10"/>
    <p:sldId id="263"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Arrotonda angolo diagonale rettangolo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o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0" name="Segnaposto data 9"/>
          <p:cNvSpPr>
            <a:spLocks noGrp="1"/>
          </p:cNvSpPr>
          <p:nvPr>
            <p:ph type="dt" sz="half" idx="10"/>
          </p:nvPr>
        </p:nvSpPr>
        <p:spPr>
          <a:xfrm>
            <a:off x="5562600" y="6509004"/>
            <a:ext cx="3002280" cy="274320"/>
          </a:xfrm>
        </p:spPr>
        <p:txBody>
          <a:bodyPr vert="horz" rtlCol="0"/>
          <a:lstStyle>
            <a:extLst/>
          </a:lstStyle>
          <a:p>
            <a:fld id="{A55EFD97-415D-4B42-9327-37008F372572}" type="datetimeFigureOut">
              <a:rPr lang="it-IT" smtClean="0"/>
              <a:pPr/>
              <a:t>21/02/2016</a:t>
            </a:fld>
            <a:endParaRPr lang="it-IT"/>
          </a:p>
        </p:txBody>
      </p:sp>
      <p:sp>
        <p:nvSpPr>
          <p:cNvPr id="11" name="Segnaposto numero diapositiva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4A68AEC-3DCF-49D2-B751-C256F798A109}" type="slidenum">
              <a:rPr lang="it-IT" smtClean="0"/>
              <a:pPr/>
              <a:t>‹N›</a:t>
            </a:fld>
            <a:endParaRPr lang="it-IT"/>
          </a:p>
        </p:txBody>
      </p:sp>
      <p:sp>
        <p:nvSpPr>
          <p:cNvPr id="12" name="Segnaposto piè di pagina 11"/>
          <p:cNvSpPr>
            <a:spLocks noGrp="1"/>
          </p:cNvSpPr>
          <p:nvPr>
            <p:ph type="ftr" sz="quarter" idx="12"/>
          </p:nvPr>
        </p:nvSpPr>
        <p:spPr>
          <a:xfrm>
            <a:off x="1600200" y="6509004"/>
            <a:ext cx="3907464" cy="274320"/>
          </a:xfrm>
        </p:spPr>
        <p:txBody>
          <a:bodyPr vert="horz" rtlCol="0"/>
          <a:lstStyle>
            <a:extLst/>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A68AEC-3DCF-49D2-B751-C256F798A10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lvl1pPr algn="l">
              <a:defRPr/>
            </a:lvl1pPr>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A68AEC-3DCF-49D2-B751-C256F798A10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ttango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F4A68AEC-3DCF-49D2-B751-C256F798A10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7" name="Rettango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a:xfrm>
            <a:off x="5562600" y="6513670"/>
            <a:ext cx="3002280" cy="274320"/>
          </a:xfrm>
        </p:spPr>
        <p:txBody>
          <a:bodyPr vert="horz" rtlCol="0"/>
          <a:lstStyle>
            <a:extLst/>
          </a:lstStyle>
          <a:p>
            <a:fld id="{A55EFD97-415D-4B42-9327-37008F372572}" type="datetimeFigureOut">
              <a:rPr lang="it-IT" smtClean="0"/>
              <a:pPr/>
              <a:t>21/02/2016</a:t>
            </a:fld>
            <a:endParaRPr lang="it-IT"/>
          </a:p>
        </p:txBody>
      </p:sp>
      <p:sp>
        <p:nvSpPr>
          <p:cNvPr id="9" name="Segnaposto numero diapositiva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4A68AEC-3DCF-49D2-B751-C256F798A109}" type="slidenum">
              <a:rPr lang="it-IT" smtClean="0"/>
              <a:pPr/>
              <a:t>‹N›</a:t>
            </a:fld>
            <a:endParaRPr lang="it-IT"/>
          </a:p>
        </p:txBody>
      </p:sp>
      <p:sp>
        <p:nvSpPr>
          <p:cNvPr id="10" name="Segnaposto piè di pagina 9"/>
          <p:cNvSpPr>
            <a:spLocks noGrp="1"/>
          </p:cNvSpPr>
          <p:nvPr>
            <p:ph type="ftr" sz="quarter" idx="12"/>
          </p:nvPr>
        </p:nvSpPr>
        <p:spPr>
          <a:xfrm>
            <a:off x="1600200" y="6513670"/>
            <a:ext cx="3907464" cy="274320"/>
          </a:xfrm>
        </p:spPr>
        <p:txBody>
          <a:bodyPr vert="horz" rtlCol="0"/>
          <a:lstStyle>
            <a:extLst/>
          </a:lstStyle>
          <a:p>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a:xfrm>
            <a:off x="8641080" y="6514568"/>
            <a:ext cx="464288" cy="274320"/>
          </a:xfrm>
        </p:spPr>
        <p:txBody>
          <a:bodyPr/>
          <a:lstStyle>
            <a:extLst/>
          </a:lstStyle>
          <a:p>
            <a:fld id="{F4A68AEC-3DCF-49D2-B751-C256F798A109}" type="slidenum">
              <a:rPr lang="it-IT" smtClean="0"/>
              <a:pPr/>
              <a:t>‹N›</a:t>
            </a:fld>
            <a:endParaRPr lang="it-IT"/>
          </a:p>
        </p:txBody>
      </p:sp>
      <p:sp>
        <p:nvSpPr>
          <p:cNvPr id="10" name="Rettango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ttango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ttango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olo 1"/>
          <p:cNvSpPr>
            <a:spLocks noGrp="1"/>
          </p:cNvSpPr>
          <p:nvPr>
            <p:ph type="title"/>
          </p:nvPr>
        </p:nvSpPr>
        <p:spPr>
          <a:xfrm>
            <a:off x="457200" y="251948"/>
            <a:ext cx="8229600" cy="1143000"/>
          </a:xfrm>
        </p:spPr>
        <p:txBody>
          <a:bodyPr anchor="b"/>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a:xfrm>
            <a:off x="8641080" y="6514568"/>
            <a:ext cx="464288" cy="274320"/>
          </a:xfrm>
        </p:spPr>
        <p:txBody>
          <a:bodyPr/>
          <a:lstStyle>
            <a:extLst/>
          </a:lstStyle>
          <a:p>
            <a:fld id="{F4A68AEC-3DCF-49D2-B751-C256F798A10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53218"/>
            <a:ext cx="8229600" cy="1143000"/>
          </a:xfrm>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F4A68AEC-3DCF-49D2-B751-C256F798A109}" type="slidenum">
              <a:rPr lang="it-IT" smtClean="0"/>
              <a:pPr/>
              <a:t>‹N›</a:t>
            </a:fld>
            <a:endParaRPr lang="it-IT"/>
          </a:p>
        </p:txBody>
      </p:sp>
      <p:sp>
        <p:nvSpPr>
          <p:cNvPr id="7" name="Rettango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A55EFD97-415D-4B42-9327-37008F372572}" type="datetimeFigureOut">
              <a:rPr lang="it-IT" smtClean="0"/>
              <a:pPr/>
              <a:t>21/02/2016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F4A68AEC-3DCF-49D2-B751-C256F798A10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2"/>
      </p:bgRef>
    </p:bg>
    <p:spTree>
      <p:nvGrpSpPr>
        <p:cNvPr id="1" name=""/>
        <p:cNvGrpSpPr/>
        <p:nvPr/>
      </p:nvGrpSpPr>
      <p:grpSpPr>
        <a:xfrm>
          <a:off x="0" y="0"/>
          <a:ext cx="0" cy="0"/>
          <a:chOff x="0" y="0"/>
          <a:chExt cx="0" cy="0"/>
        </a:xfrm>
      </p:grpSpPr>
      <p:sp>
        <p:nvSpPr>
          <p:cNvPr id="8" name="Rettango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963136" y="304800"/>
            <a:ext cx="3931920" cy="762000"/>
          </a:xfrm>
        </p:spPr>
        <p:txBody>
          <a:bodyPr anchor="b"/>
          <a:lstStyle>
            <a:lvl1pPr marL="0" algn="r">
              <a:buNone/>
              <a:defRPr sz="2000" b="1"/>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9" name="Segnaposto data 8"/>
          <p:cNvSpPr>
            <a:spLocks noGrp="1"/>
          </p:cNvSpPr>
          <p:nvPr>
            <p:ph type="dt" sz="half" idx="10"/>
          </p:nvPr>
        </p:nvSpPr>
        <p:spPr>
          <a:xfrm>
            <a:off x="5562600" y="6513670"/>
            <a:ext cx="3002280" cy="274320"/>
          </a:xfrm>
        </p:spPr>
        <p:txBody>
          <a:bodyPr vert="horz" rtlCol="0"/>
          <a:lstStyle>
            <a:extLst/>
          </a:lstStyle>
          <a:p>
            <a:fld id="{A55EFD97-415D-4B42-9327-37008F372572}" type="datetimeFigureOut">
              <a:rPr lang="it-IT" smtClean="0"/>
              <a:pPr/>
              <a:t>21/02/2016</a:t>
            </a:fld>
            <a:endParaRPr lang="it-IT"/>
          </a:p>
        </p:txBody>
      </p:sp>
      <p:sp>
        <p:nvSpPr>
          <p:cNvPr id="10" name="Segnaposto numero diapositiva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4A68AEC-3DCF-49D2-B751-C256F798A109}" type="slidenum">
              <a:rPr lang="it-IT" smtClean="0"/>
              <a:pPr/>
              <a:t>‹N›</a:t>
            </a:fld>
            <a:endParaRPr lang="it-IT"/>
          </a:p>
        </p:txBody>
      </p:sp>
      <p:sp>
        <p:nvSpPr>
          <p:cNvPr id="11" name="Segnaposto piè di pagina 10"/>
          <p:cNvSpPr>
            <a:spLocks noGrp="1"/>
          </p:cNvSpPr>
          <p:nvPr>
            <p:ph type="ftr" sz="quarter" idx="12"/>
          </p:nvPr>
        </p:nvSpPr>
        <p:spPr>
          <a:xfrm>
            <a:off x="1600200" y="6513670"/>
            <a:ext cx="3907464" cy="274320"/>
          </a:xfrm>
        </p:spPr>
        <p:txBody>
          <a:bodyPr vert="horz" rtlCol="0"/>
          <a:lstStyle>
            <a:extLst/>
          </a:lstStyle>
          <a:p>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040443" y="4724400"/>
            <a:ext cx="5486400" cy="664536"/>
          </a:xfrm>
        </p:spPr>
        <p:txBody>
          <a:bodyPr anchor="b"/>
          <a:lstStyle>
            <a:lvl1pPr marL="0" algn="r">
              <a:buNone/>
              <a:defRPr sz="2000" b="1"/>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13" name="Segnaposto immagine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8" name="Segnaposto data 7"/>
          <p:cNvSpPr>
            <a:spLocks noGrp="1"/>
          </p:cNvSpPr>
          <p:nvPr>
            <p:ph type="dt" sz="half" idx="10"/>
          </p:nvPr>
        </p:nvSpPr>
        <p:spPr>
          <a:xfrm>
            <a:off x="5562600" y="6509004"/>
            <a:ext cx="3002280" cy="274320"/>
          </a:xfrm>
        </p:spPr>
        <p:txBody>
          <a:bodyPr vert="horz" rtlCol="0"/>
          <a:lstStyle>
            <a:extLst/>
          </a:lstStyle>
          <a:p>
            <a:fld id="{A55EFD97-415D-4B42-9327-37008F372572}" type="datetimeFigureOut">
              <a:rPr lang="it-IT" smtClean="0"/>
              <a:pPr/>
              <a:t>21/02/2016</a:t>
            </a:fld>
            <a:endParaRPr lang="it-IT"/>
          </a:p>
        </p:txBody>
      </p:sp>
      <p:sp>
        <p:nvSpPr>
          <p:cNvPr id="9" name="Segnaposto numero diapositiva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4A68AEC-3DCF-49D2-B751-C256F798A109}" type="slidenum">
              <a:rPr lang="it-IT" smtClean="0"/>
              <a:pPr/>
              <a:t>‹N›</a:t>
            </a:fld>
            <a:endParaRPr lang="it-IT"/>
          </a:p>
        </p:txBody>
      </p:sp>
      <p:sp>
        <p:nvSpPr>
          <p:cNvPr id="10" name="Segnaposto piè di pagina 9"/>
          <p:cNvSpPr>
            <a:spLocks noGrp="1"/>
          </p:cNvSpPr>
          <p:nvPr>
            <p:ph type="ftr" sz="quarter" idx="12"/>
          </p:nvPr>
        </p:nvSpPr>
        <p:spPr>
          <a:xfrm>
            <a:off x="1600200" y="6509004"/>
            <a:ext cx="3907464" cy="274320"/>
          </a:xfrm>
        </p:spPr>
        <p:txBody>
          <a:bodyPr vert="horz" rtlCol="0"/>
          <a:lstStyle>
            <a:extLst/>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otonda angolo diagonale rettangolo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egnaposto piè di pagina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it-IT"/>
          </a:p>
        </p:txBody>
      </p:sp>
      <p:sp>
        <p:nvSpPr>
          <p:cNvPr id="14" name="Segnaposto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55EFD97-415D-4B42-9327-37008F372572}" type="datetimeFigureOut">
              <a:rPr lang="it-IT" smtClean="0"/>
              <a:pPr/>
              <a:t>21/02/2016</a:t>
            </a:fld>
            <a:endParaRPr lang="it-IT"/>
          </a:p>
        </p:txBody>
      </p:sp>
      <p:sp>
        <p:nvSpPr>
          <p:cNvPr id="23" name="Segnaposto numero diapositiva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4A68AEC-3DCF-49D2-B751-C256F798A109}" type="slidenum">
              <a:rPr lang="it-IT" smtClean="0"/>
              <a:pPr/>
              <a:t>‹N›</a:t>
            </a:fld>
            <a:endParaRPr lang="it-IT"/>
          </a:p>
        </p:txBody>
      </p:sp>
      <p:sp>
        <p:nvSpPr>
          <p:cNvPr id="22" name="Segnaposto tito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PDL2444.pdf" TargetMode="External"/><Relationship Id="rId2" Type="http://schemas.openxmlformats.org/officeDocument/2006/relationships/hyperlink" Target="dir27121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CERTIFICATO%20art%203%20comma%203311.pdf" TargetMode="External"/><Relationship Id="rId3" Type="http://schemas.openxmlformats.org/officeDocument/2006/relationships/hyperlink" Target="PAI/PAI%20IIS%20COLOMBO%20ADRIA.docx" TargetMode="External"/><Relationship Id="rId7" Type="http://schemas.openxmlformats.org/officeDocument/2006/relationships/hyperlink" Target="DEFICIT%20INTELLETTIVO.docx" TargetMode="External"/><Relationship Id="rId2" Type="http://schemas.openxmlformats.org/officeDocument/2006/relationships/hyperlink" Target="RAV%20INCLUSIONE%20E%20DIFFERENZIAZIONE.docx" TargetMode="External"/><Relationship Id="rId1" Type="http://schemas.openxmlformats.org/officeDocument/2006/relationships/slideLayout" Target="../slideLayouts/slideLayout2.xml"/><Relationship Id="rId6" Type="http://schemas.openxmlformats.org/officeDocument/2006/relationships/hyperlink" Target="legge_104(4).pdf" TargetMode="External"/><Relationship Id="rId5" Type="http://schemas.openxmlformats.org/officeDocument/2006/relationships/hyperlink" Target="Legge%2030%20luglio%202010.docx" TargetMode="External"/><Relationship Id="rId4" Type="http://schemas.openxmlformats.org/officeDocument/2006/relationships/hyperlink" Target="Index%20Italian.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PAI/PAI%20IIS%20COLOMBO%20ADRIA.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algn="ctr"/>
            <a:r>
              <a:rPr lang="it-IT" b="1" dirty="0" smtClean="0"/>
              <a:t>CONDUZIONE DEI GRUPPI </a:t>
            </a:r>
            <a:r>
              <a:rPr lang="it-IT" b="1" dirty="0" err="1" smtClean="0"/>
              <a:t>DI</a:t>
            </a:r>
            <a:r>
              <a:rPr lang="it-IT" b="1" dirty="0" smtClean="0"/>
              <a:t> LAVORO ALL’INTERNO DELL’ISTITUTO</a:t>
            </a:r>
            <a:endParaRPr lang="it-IT" b="1" dirty="0"/>
          </a:p>
        </p:txBody>
      </p:sp>
      <p:sp>
        <p:nvSpPr>
          <p:cNvPr id="3" name="Sottotitolo 2"/>
          <p:cNvSpPr>
            <a:spLocks noGrp="1"/>
          </p:cNvSpPr>
          <p:nvPr>
            <p:ph type="subTitle" idx="1"/>
          </p:nvPr>
        </p:nvSpPr>
        <p:spPr>
          <a:xfrm>
            <a:off x="214282" y="2928934"/>
            <a:ext cx="8786874" cy="3429024"/>
          </a:xfrm>
        </p:spPr>
        <p:txBody>
          <a:bodyPr>
            <a:normAutofit fontScale="92500" lnSpcReduction="20000"/>
          </a:bodyPr>
          <a:lstStyle/>
          <a:p>
            <a:pPr algn="ctr"/>
            <a:r>
              <a:rPr lang="it-IT" dirty="0" smtClean="0"/>
              <a:t>“</a:t>
            </a:r>
            <a:r>
              <a:rPr lang="it-IT" b="1" u="sng" dirty="0" smtClean="0"/>
              <a:t>IL COORDINATORE PER L’INCLUSIONE</a:t>
            </a:r>
            <a:r>
              <a:rPr lang="it-IT" dirty="0" smtClean="0"/>
              <a:t>”</a:t>
            </a:r>
          </a:p>
          <a:p>
            <a:pPr algn="ctr"/>
            <a:endParaRPr lang="it-IT" dirty="0" smtClean="0"/>
          </a:p>
          <a:p>
            <a:pPr algn="ctr"/>
            <a:endParaRPr lang="it-IT" dirty="0" smtClean="0"/>
          </a:p>
          <a:p>
            <a:pPr algn="ctr"/>
            <a:r>
              <a:rPr lang="it-IT" dirty="0" smtClean="0"/>
              <a:t>CTS  Badia Polesine</a:t>
            </a:r>
          </a:p>
          <a:p>
            <a:pPr algn="ctr"/>
            <a:r>
              <a:rPr lang="it-IT" dirty="0" smtClean="0"/>
              <a:t>CTI di Badia Polesine – Adria - Rovigo</a:t>
            </a:r>
          </a:p>
          <a:p>
            <a:pPr algn="ctr"/>
            <a:endParaRPr lang="it-IT" dirty="0" smtClean="0"/>
          </a:p>
          <a:p>
            <a:pPr algn="ctr"/>
            <a:r>
              <a:rPr lang="it-IT" dirty="0" smtClean="0">
                <a:solidFill>
                  <a:srgbClr val="FFC000"/>
                </a:solidFill>
              </a:rPr>
              <a:t>Prof.ssa Daniela </a:t>
            </a:r>
            <a:r>
              <a:rPr lang="it-IT" dirty="0" err="1" smtClean="0">
                <a:solidFill>
                  <a:srgbClr val="FFC000"/>
                </a:solidFill>
              </a:rPr>
              <a:t>Boscolo</a:t>
            </a:r>
            <a:endParaRPr lang="it-IT" dirty="0" smtClean="0">
              <a:solidFill>
                <a:srgbClr val="FFC000"/>
              </a:solidFill>
            </a:endParaRPr>
          </a:p>
          <a:p>
            <a:pPr algn="ctr"/>
            <a:endParaRPr lang="it-IT" dirty="0" smtClean="0"/>
          </a:p>
          <a:p>
            <a:pPr algn="ctr"/>
            <a:r>
              <a:rPr lang="it-IT" dirty="0" smtClean="0"/>
              <a:t>Rovigo, 22 febbraio 2016</a:t>
            </a:r>
          </a:p>
          <a:p>
            <a:pPr algn="ctr"/>
            <a:endParaRPr lang="it-IT" dirty="0" smtClean="0"/>
          </a:p>
          <a:p>
            <a:pPr algn="ctr"/>
            <a:endParaRPr lang="it-IT" dirty="0" smtClean="0"/>
          </a:p>
          <a:p>
            <a:pPr algn="ctr"/>
            <a:endParaRPr lang="it-IT" dirty="0" smtClean="0"/>
          </a:p>
          <a:p>
            <a:pPr algn="ct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(6) </a:t>
            </a:r>
            <a:endParaRPr lang="it-IT" dirty="0"/>
          </a:p>
        </p:txBody>
      </p:sp>
      <p:sp>
        <p:nvSpPr>
          <p:cNvPr id="3" name="Segnaposto contenuto 2"/>
          <p:cNvSpPr>
            <a:spLocks noGrp="1"/>
          </p:cNvSpPr>
          <p:nvPr>
            <p:ph idx="1"/>
          </p:nvPr>
        </p:nvSpPr>
        <p:spPr/>
        <p:txBody>
          <a:bodyPr/>
          <a:lstStyle/>
          <a:p>
            <a:r>
              <a:rPr lang="it-IT" dirty="0" smtClean="0">
                <a:solidFill>
                  <a:srgbClr val="FFC000"/>
                </a:solidFill>
              </a:rPr>
              <a:t>Il G.L.I. si riunisce </a:t>
            </a:r>
            <a:r>
              <a:rPr lang="it-IT" dirty="0" smtClean="0"/>
              <a:t>almeno due volte l’anno su convocazione del Dirigente Scolastico e le sedute sono presiedute da quest’ultimo.</a:t>
            </a:r>
          </a:p>
          <a:p>
            <a:r>
              <a:rPr lang="it-IT" dirty="0" smtClean="0">
                <a:solidFill>
                  <a:srgbClr val="FFC000"/>
                </a:solidFill>
              </a:rPr>
              <a:t>Le delibere </a:t>
            </a:r>
            <a:r>
              <a:rPr lang="it-IT" dirty="0" smtClean="0"/>
              <a:t>sono assunte a maggioranza dai presenti e, di ciascuna seduta, deve essere redatto apposito verbale.</a:t>
            </a:r>
          </a:p>
          <a:p>
            <a:endParaRPr lang="it-IT" dirty="0" smtClean="0"/>
          </a:p>
          <a:p>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GLI, PAI e POTF</a:t>
            </a:r>
            <a:endParaRPr lang="it-IT" b="1" dirty="0"/>
          </a:p>
        </p:txBody>
      </p:sp>
      <p:sp>
        <p:nvSpPr>
          <p:cNvPr id="3" name="Segnaposto contenuto 2"/>
          <p:cNvSpPr>
            <a:spLocks noGrp="1"/>
          </p:cNvSpPr>
          <p:nvPr>
            <p:ph idx="1"/>
          </p:nvPr>
        </p:nvSpPr>
        <p:spPr>
          <a:xfrm>
            <a:off x="457200" y="1646236"/>
            <a:ext cx="8229600" cy="4854597"/>
          </a:xfrm>
        </p:spPr>
        <p:txBody>
          <a:bodyPr>
            <a:normAutofit fontScale="70000" lnSpcReduction="20000"/>
          </a:bodyPr>
          <a:lstStyle/>
          <a:p>
            <a:r>
              <a:rPr lang="it-IT" dirty="0" smtClean="0"/>
              <a:t>Nel </a:t>
            </a:r>
            <a:r>
              <a:rPr lang="it-IT" b="1" dirty="0" err="1" smtClean="0"/>
              <a:t>P.O.T.F.</a:t>
            </a:r>
            <a:r>
              <a:rPr lang="it-IT" b="1" dirty="0" smtClean="0"/>
              <a:t> della scuola occorre che trovino esplicitazione (C.M. 8/13):</a:t>
            </a:r>
          </a:p>
          <a:p>
            <a:pPr>
              <a:buNone/>
            </a:pPr>
            <a:endParaRPr lang="it-IT" b="1" dirty="0" smtClean="0"/>
          </a:p>
          <a:p>
            <a:r>
              <a:rPr lang="it-IT" dirty="0" smtClean="0"/>
              <a:t> un concreto impegno programmatico per l’inclusione (anche in termini di risorse), basato su un’ attenta lettura del grado di </a:t>
            </a:r>
            <a:r>
              <a:rPr lang="it-IT" dirty="0" err="1" smtClean="0"/>
              <a:t>inclusività</a:t>
            </a:r>
            <a:r>
              <a:rPr lang="it-IT" dirty="0" smtClean="0"/>
              <a:t> della scuola e su obiettivi di miglioramento, da perseguire nel senso della trasversalità delle </a:t>
            </a:r>
            <a:r>
              <a:rPr lang="it-IT" dirty="0" smtClean="0">
                <a:solidFill>
                  <a:srgbClr val="FFC000"/>
                </a:solidFill>
              </a:rPr>
              <a:t>prassi di inclusione negli ambiti dell’insegnamento curricolare,</a:t>
            </a:r>
            <a:r>
              <a:rPr lang="it-IT" dirty="0" smtClean="0"/>
              <a:t> </a:t>
            </a:r>
            <a:r>
              <a:rPr lang="it-IT" dirty="0" smtClean="0">
                <a:solidFill>
                  <a:srgbClr val="FFC000"/>
                </a:solidFill>
              </a:rPr>
              <a:t>della gestione delle classi</a:t>
            </a:r>
            <a:r>
              <a:rPr lang="it-IT" dirty="0" smtClean="0"/>
              <a:t>, dell’organizzazione dei tempi e degli spazi scolastici, delle relazioni tra docenti, alunni e famiglie;</a:t>
            </a:r>
          </a:p>
          <a:p>
            <a:r>
              <a:rPr lang="it-IT" dirty="0" smtClean="0"/>
              <a:t> criteri e procedure di utilizzo “funzionale” delle risorse professionali presenti;</a:t>
            </a:r>
          </a:p>
          <a:p>
            <a:r>
              <a:rPr lang="it-IT" dirty="0" smtClean="0"/>
              <a:t>l’impegno a partecipare ad azioni di formazione e/o di prevenzione concordate a livello</a:t>
            </a:r>
          </a:p>
          <a:p>
            <a:pPr>
              <a:buNone/>
            </a:pPr>
            <a:r>
              <a:rPr lang="it-IT" dirty="0" smtClean="0"/>
              <a:t>	territoriale</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Collegio docenti/dirigente scolastico</a:t>
            </a:r>
            <a:endParaRPr lang="it-IT" dirty="0"/>
          </a:p>
        </p:txBody>
      </p:sp>
      <p:sp>
        <p:nvSpPr>
          <p:cNvPr id="3" name="Segnaposto contenuto 2"/>
          <p:cNvSpPr>
            <a:spLocks noGrp="1"/>
          </p:cNvSpPr>
          <p:nvPr>
            <p:ph idx="1"/>
          </p:nvPr>
        </p:nvSpPr>
        <p:spPr>
          <a:xfrm>
            <a:off x="357158" y="1500174"/>
            <a:ext cx="8229600" cy="4997473"/>
          </a:xfrm>
        </p:spPr>
        <p:txBody>
          <a:bodyPr>
            <a:normAutofit fontScale="77500" lnSpcReduction="20000"/>
          </a:bodyPr>
          <a:lstStyle/>
          <a:p>
            <a:pPr>
              <a:buNone/>
            </a:pPr>
            <a:r>
              <a:rPr lang="it-IT" b="1" dirty="0" smtClean="0"/>
              <a:t>	</a:t>
            </a:r>
            <a:r>
              <a:rPr lang="it-IT" b="1" dirty="0" smtClean="0">
                <a:solidFill>
                  <a:srgbClr val="FFC000"/>
                </a:solidFill>
              </a:rPr>
              <a:t>Collegio dei Docenti:</a:t>
            </a:r>
          </a:p>
          <a:p>
            <a:pPr>
              <a:buNone/>
            </a:pPr>
            <a:endParaRPr lang="it-IT" dirty="0" smtClean="0"/>
          </a:p>
          <a:p>
            <a:r>
              <a:rPr lang="it-IT" dirty="0" smtClean="0"/>
              <a:t>Discute e delibera il piano annuale (PAI)</a:t>
            </a:r>
          </a:p>
          <a:p>
            <a:r>
              <a:rPr lang="it-IT" dirty="0" smtClean="0"/>
              <a:t>All’ inizio di ogni anno scolastico discute e delibera gli obiettivi proposti dal GLI da perseguire e le </a:t>
            </a:r>
          </a:p>
          <a:p>
            <a:pPr>
              <a:buNone/>
            </a:pPr>
            <a:r>
              <a:rPr lang="it-IT" dirty="0" smtClean="0"/>
              <a:t>	attività da porre in essere che confluiranno nel piano annuale di inclusione. </a:t>
            </a:r>
          </a:p>
          <a:p>
            <a:r>
              <a:rPr lang="it-IT" dirty="0" smtClean="0"/>
              <a:t>Al termine dell’anno scolastico verifica i risultati ottenuti.</a:t>
            </a:r>
          </a:p>
          <a:p>
            <a:endParaRPr lang="it-IT" dirty="0" smtClean="0"/>
          </a:p>
          <a:p>
            <a:pPr>
              <a:buNone/>
            </a:pPr>
            <a:r>
              <a:rPr lang="it-IT" b="1" dirty="0" smtClean="0">
                <a:solidFill>
                  <a:srgbClr val="FFC000"/>
                </a:solidFill>
              </a:rPr>
              <a:t>	Dirigente Scolastico:</a:t>
            </a:r>
            <a:endParaRPr lang="it-IT" dirty="0" smtClean="0">
              <a:solidFill>
                <a:srgbClr val="FFC000"/>
              </a:solidFill>
            </a:endParaRPr>
          </a:p>
          <a:p>
            <a:r>
              <a:rPr lang="it-IT" dirty="0" smtClean="0"/>
              <a:t>Coordina tutte le attività, </a:t>
            </a:r>
          </a:p>
          <a:p>
            <a:r>
              <a:rPr lang="it-IT" dirty="0" smtClean="0"/>
              <a:t>stabilisce priorità e strategie, </a:t>
            </a:r>
          </a:p>
          <a:p>
            <a:r>
              <a:rPr lang="it-IT" dirty="0" smtClean="0"/>
              <a:t>presiede il GLI e promuove un sostegno ampio     e diffuso per rispondere ai bisogni e alle diversità di tutti gli alunni;</a:t>
            </a:r>
          </a:p>
          <a:p>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G.L. (H) Operativi </a:t>
            </a:r>
            <a:r>
              <a:rPr lang="it-IT" dirty="0" smtClean="0"/>
              <a:t/>
            </a:r>
            <a:br>
              <a:rPr lang="it-IT" dirty="0" smtClean="0"/>
            </a:br>
            <a:r>
              <a:rPr lang="it-IT" dirty="0" smtClean="0"/>
              <a:t>(alunni con disabilità)</a:t>
            </a:r>
            <a:endParaRPr lang="it-IT" dirty="0"/>
          </a:p>
        </p:txBody>
      </p:sp>
      <p:sp>
        <p:nvSpPr>
          <p:cNvPr id="3" name="Segnaposto contenuto 2"/>
          <p:cNvSpPr>
            <a:spLocks noGrp="1"/>
          </p:cNvSpPr>
          <p:nvPr>
            <p:ph idx="1"/>
          </p:nvPr>
        </p:nvSpPr>
        <p:spPr>
          <a:xfrm>
            <a:off x="457200" y="1646236"/>
            <a:ext cx="8229600" cy="5068911"/>
          </a:xfrm>
        </p:spPr>
        <p:txBody>
          <a:bodyPr>
            <a:normAutofit fontScale="77500" lnSpcReduction="20000"/>
          </a:bodyPr>
          <a:lstStyle/>
          <a:p>
            <a:r>
              <a:rPr lang="it-IT" dirty="0" smtClean="0">
                <a:solidFill>
                  <a:srgbClr val="FFC000"/>
                </a:solidFill>
              </a:rPr>
              <a:t>Composizione</a:t>
            </a:r>
            <a:r>
              <a:rPr lang="it-IT" dirty="0" smtClean="0"/>
              <a:t>: Dirigente scolastico (Funzione Strumentale per il sostegno), Docenti curricolari (docente coordinatore), Docenti di sostegno dell’alunno con disabilità, Genitori dell’alunno, Operatori Asl, personale che opera con l’alunno. </a:t>
            </a:r>
          </a:p>
          <a:p>
            <a:pPr>
              <a:buNone/>
            </a:pPr>
            <a:r>
              <a:rPr lang="it-IT" dirty="0" smtClean="0"/>
              <a:t>	Nel caso in cui fosse necessario, si prevede la possibilità di riunire G.L. Operativi straordinari, concordando la presenza degli operatori sanitari. </a:t>
            </a:r>
          </a:p>
          <a:p>
            <a:r>
              <a:rPr lang="it-IT" dirty="0" smtClean="0">
                <a:solidFill>
                  <a:srgbClr val="FFC000"/>
                </a:solidFill>
              </a:rPr>
              <a:t>Funzioni</a:t>
            </a:r>
            <a:r>
              <a:rPr lang="it-IT" dirty="0" smtClean="0"/>
              <a:t>: </a:t>
            </a:r>
          </a:p>
          <a:p>
            <a:r>
              <a:rPr lang="it-IT" dirty="0" smtClean="0"/>
              <a:t>progettazione </a:t>
            </a:r>
            <a:r>
              <a:rPr lang="it-IT" dirty="0" smtClean="0"/>
              <a:t>e verifica del PEI; </a:t>
            </a:r>
          </a:p>
          <a:p>
            <a:r>
              <a:rPr lang="it-IT" dirty="0" smtClean="0"/>
              <a:t>stesura </a:t>
            </a:r>
            <a:r>
              <a:rPr lang="it-IT" dirty="0" smtClean="0"/>
              <a:t>e verifica del PDF. </a:t>
            </a:r>
          </a:p>
          <a:p>
            <a:r>
              <a:rPr lang="it-IT" dirty="0" smtClean="0"/>
              <a:t>individuazione </a:t>
            </a:r>
            <a:r>
              <a:rPr lang="it-IT" dirty="0" smtClean="0"/>
              <a:t>e programmazione delle modalità operative, delle strategie, degli interventi e degli </a:t>
            </a:r>
          </a:p>
          <a:p>
            <a:pPr>
              <a:buNone/>
            </a:pPr>
            <a:r>
              <a:rPr lang="it-IT" dirty="0" smtClean="0"/>
              <a:t>	strumenti necessari all’inclusione dell’alunno con disabilità. </a:t>
            </a:r>
          </a:p>
          <a:p>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DIPARTIMENTO </a:t>
            </a:r>
            <a:r>
              <a:rPr lang="it-IT" b="1" dirty="0" err="1" smtClean="0"/>
              <a:t>DI</a:t>
            </a:r>
            <a:r>
              <a:rPr lang="it-IT" b="1" dirty="0" smtClean="0"/>
              <a:t> SOSTEGNO (1)</a:t>
            </a:r>
            <a:endParaRPr lang="it-IT" b="1" dirty="0"/>
          </a:p>
        </p:txBody>
      </p:sp>
      <p:sp>
        <p:nvSpPr>
          <p:cNvPr id="3" name="Segnaposto contenuto 2"/>
          <p:cNvSpPr>
            <a:spLocks noGrp="1"/>
          </p:cNvSpPr>
          <p:nvPr>
            <p:ph idx="1"/>
          </p:nvPr>
        </p:nvSpPr>
        <p:spPr>
          <a:xfrm>
            <a:off x="500034" y="1500174"/>
            <a:ext cx="8229600" cy="5214974"/>
          </a:xfrm>
        </p:spPr>
        <p:txBody>
          <a:bodyPr>
            <a:normAutofit fontScale="62500" lnSpcReduction="20000"/>
          </a:bodyPr>
          <a:lstStyle/>
          <a:p>
            <a:r>
              <a:rPr lang="it-IT" b="1" dirty="0" smtClean="0">
                <a:solidFill>
                  <a:srgbClr val="FFC000"/>
                </a:solidFill>
              </a:rPr>
              <a:t>Funzione Strumentale per il Sostegno</a:t>
            </a:r>
            <a:endParaRPr lang="it-IT" dirty="0" smtClean="0">
              <a:solidFill>
                <a:srgbClr val="FFC000"/>
              </a:solidFill>
            </a:endParaRPr>
          </a:p>
          <a:p>
            <a:r>
              <a:rPr lang="it-IT" dirty="0" smtClean="0"/>
              <a:t> Raccorda le diverse realtà (Enti territoriali, Enti di formazione, Cooperative, scuole, ULSS e famiglie);</a:t>
            </a:r>
          </a:p>
          <a:p>
            <a:r>
              <a:rPr lang="it-IT" dirty="0" smtClean="0"/>
              <a:t>attua il monitoraggio di progetti;</a:t>
            </a:r>
          </a:p>
          <a:p>
            <a:r>
              <a:rPr lang="it-IT" dirty="0" smtClean="0"/>
              <a:t>coordina i gruppi GLO;</a:t>
            </a:r>
          </a:p>
          <a:p>
            <a:r>
              <a:rPr lang="it-IT" dirty="0" smtClean="0"/>
              <a:t>redige l’orario di lavoro, su delega del DS, degli insegnanti di sostegno ed educatori;</a:t>
            </a:r>
          </a:p>
          <a:p>
            <a:r>
              <a:rPr lang="it-IT" dirty="0" smtClean="0"/>
              <a:t>designa il segretario verbalizzante dei GLO;</a:t>
            </a:r>
          </a:p>
          <a:p>
            <a:r>
              <a:rPr lang="it-IT" dirty="0" smtClean="0"/>
              <a:t>designa l’insegnante di sostegno tutor per ciascun ragazzo con disabilità;</a:t>
            </a:r>
          </a:p>
          <a:p>
            <a:r>
              <a:rPr lang="it-IT" dirty="0" smtClean="0"/>
              <a:t>progetta e coordina specifiche attività progettuali;</a:t>
            </a:r>
          </a:p>
          <a:p>
            <a:r>
              <a:rPr lang="it-IT" dirty="0" smtClean="0"/>
              <a:t>controlla la documentazione in ingresso e predispone quella in uscita; </a:t>
            </a:r>
          </a:p>
          <a:p>
            <a:r>
              <a:rPr lang="it-IT" dirty="0" smtClean="0"/>
              <a:t>affianca su richiesta dei docenti di sostegno i rapporti con famiglia, esperti ULSS, operatori di  cooperative; </a:t>
            </a:r>
          </a:p>
          <a:p>
            <a:r>
              <a:rPr lang="it-IT" dirty="0" smtClean="0"/>
              <a:t>organizza stage lavorativi ed è responsabile dell’attività di ASL per gli studenti con disabilità;</a:t>
            </a:r>
          </a:p>
          <a:p>
            <a:r>
              <a:rPr lang="it-IT" dirty="0" smtClean="0"/>
              <a:t>affianca i docenti di sostegno nella stesura, con gli operatori ULSS, di un progetto post-secondaria di inserimento lavorativo.</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DIPARTIMENTO </a:t>
            </a:r>
            <a:r>
              <a:rPr lang="it-IT" b="1" dirty="0" err="1" smtClean="0"/>
              <a:t>DI</a:t>
            </a:r>
            <a:r>
              <a:rPr lang="it-IT" b="1" dirty="0" smtClean="0"/>
              <a:t> SOSTEGNO (2)</a:t>
            </a:r>
            <a:endParaRPr lang="it-IT" dirty="0"/>
          </a:p>
        </p:txBody>
      </p:sp>
      <p:sp>
        <p:nvSpPr>
          <p:cNvPr id="3" name="Segnaposto contenuto 2"/>
          <p:cNvSpPr>
            <a:spLocks noGrp="1"/>
          </p:cNvSpPr>
          <p:nvPr>
            <p:ph idx="1"/>
          </p:nvPr>
        </p:nvSpPr>
        <p:spPr>
          <a:xfrm>
            <a:off x="500034" y="1500174"/>
            <a:ext cx="8229600" cy="5068911"/>
          </a:xfrm>
        </p:spPr>
        <p:txBody>
          <a:bodyPr>
            <a:normAutofit fontScale="70000" lnSpcReduction="20000"/>
          </a:bodyPr>
          <a:lstStyle/>
          <a:p>
            <a:r>
              <a:rPr lang="it-IT" b="1" dirty="0" smtClean="0">
                <a:solidFill>
                  <a:srgbClr val="FFC000"/>
                </a:solidFill>
              </a:rPr>
              <a:t>Il docente specializzato (di sostegno): </a:t>
            </a:r>
            <a:endParaRPr lang="it-IT" dirty="0" smtClean="0">
              <a:solidFill>
                <a:srgbClr val="FFC000"/>
              </a:solidFill>
            </a:endParaRPr>
          </a:p>
          <a:p>
            <a:r>
              <a:rPr lang="it-IT" dirty="0" smtClean="0"/>
              <a:t>svolge una funzione di mediazione fra tutti le componenti coinvolte nel processo di integrazione dell’alunno disabile, la famiglia, gli insegnanti curricolari, le figure specialistiche delle strutture pubbliche;</a:t>
            </a:r>
          </a:p>
          <a:p>
            <a:r>
              <a:rPr lang="it-IT" dirty="0" smtClean="0"/>
              <a:t>all’inizio dell’anno scolastico, in base alle esigenze emerse dopo un congruo periodo di osservazione, stabilisce, in accordo con la Funzione strumentale per il Sostegno, un orario didattico temporaneo. A tal fine, si individuano insieme al C.d.C., le discipline in cui intervenire; </a:t>
            </a:r>
          </a:p>
          <a:p>
            <a:r>
              <a:rPr lang="it-IT" dirty="0" smtClean="0">
                <a:solidFill>
                  <a:srgbClr val="FFC000"/>
                </a:solidFill>
              </a:rPr>
              <a:t>In particolare, il docente specializzato:</a:t>
            </a:r>
          </a:p>
          <a:p>
            <a:pPr lvl="0"/>
            <a:r>
              <a:rPr lang="it-IT" dirty="0" smtClean="0"/>
              <a:t>cura i rapporti con i genitori e con l’ ULSS di riferimento; </a:t>
            </a:r>
          </a:p>
          <a:p>
            <a:pPr lvl="0"/>
            <a:r>
              <a:rPr lang="it-IT" dirty="0" smtClean="0"/>
              <a:t>redige congiuntamente con i referenti del Servizio sanitario nazionale, con i genitori e il Consiglio di classe il PEI ed il PDF e Relazione finale; </a:t>
            </a:r>
          </a:p>
          <a:p>
            <a:pPr lvl="0"/>
            <a:r>
              <a:rPr lang="it-IT" dirty="0" smtClean="0"/>
              <a:t>partecipa ai G.L. Operativi e alle riunioni del gruppo di lavoro per l’inclusione.</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t>Compiti del dipartimento di sostegno: continuità tra ordini di scuola (1)</a:t>
            </a:r>
            <a:endParaRPr lang="it-IT" sz="3200" b="1" dirty="0"/>
          </a:p>
        </p:txBody>
      </p:sp>
      <p:sp>
        <p:nvSpPr>
          <p:cNvPr id="3" name="Segnaposto contenuto 2"/>
          <p:cNvSpPr>
            <a:spLocks noGrp="1"/>
          </p:cNvSpPr>
          <p:nvPr>
            <p:ph idx="1"/>
          </p:nvPr>
        </p:nvSpPr>
        <p:spPr>
          <a:xfrm>
            <a:off x="457200" y="1646236"/>
            <a:ext cx="8229600" cy="4997473"/>
          </a:xfrm>
        </p:spPr>
        <p:txBody>
          <a:bodyPr>
            <a:normAutofit fontScale="55000" lnSpcReduction="20000"/>
          </a:bodyPr>
          <a:lstStyle/>
          <a:p>
            <a:r>
              <a:rPr lang="it-IT" sz="5100" b="1" dirty="0" smtClean="0">
                <a:solidFill>
                  <a:srgbClr val="FFC000"/>
                </a:solidFill>
              </a:rPr>
              <a:t>ART.5  (Accordo di programma Rovigo 2012-2015)</a:t>
            </a:r>
            <a:endParaRPr lang="it-IT" sz="5100" dirty="0" smtClean="0">
              <a:solidFill>
                <a:srgbClr val="FFC000"/>
              </a:solidFill>
            </a:endParaRPr>
          </a:p>
          <a:p>
            <a:pPr>
              <a:buNone/>
            </a:pPr>
            <a:r>
              <a:rPr lang="it-IT" b="1" dirty="0" smtClean="0"/>
              <a:t> </a:t>
            </a:r>
            <a:endParaRPr lang="it-IT" dirty="0" smtClean="0"/>
          </a:p>
          <a:p>
            <a:r>
              <a:rPr lang="it-IT" dirty="0" smtClean="0"/>
              <a:t>Per favorire il passaggio dell'alunno con disabilità ad altra scuola le istituzioni scolastiche  procedono attivando le azioni di seguito elencate.</a:t>
            </a:r>
          </a:p>
          <a:p>
            <a:endParaRPr lang="it-IT" b="1" dirty="0" smtClean="0"/>
          </a:p>
          <a:p>
            <a:r>
              <a:rPr lang="it-IT" b="1" dirty="0" smtClean="0">
                <a:solidFill>
                  <a:srgbClr val="FFC000"/>
                </a:solidFill>
              </a:rPr>
              <a:t>AZIONE</a:t>
            </a:r>
            <a:r>
              <a:rPr lang="it-IT" dirty="0" smtClean="0">
                <a:solidFill>
                  <a:srgbClr val="FFC000"/>
                </a:solidFill>
              </a:rPr>
              <a:t> </a:t>
            </a:r>
            <a:r>
              <a:rPr lang="it-IT" b="1" dirty="0" smtClean="0">
                <a:solidFill>
                  <a:srgbClr val="FFC000"/>
                </a:solidFill>
              </a:rPr>
              <a:t>1</a:t>
            </a:r>
            <a:endParaRPr lang="it-IT" dirty="0" smtClean="0">
              <a:solidFill>
                <a:srgbClr val="FFC000"/>
              </a:solidFill>
            </a:endParaRPr>
          </a:p>
          <a:p>
            <a:r>
              <a:rPr lang="it-IT" dirty="0" smtClean="0"/>
              <a:t>Contestualmente, e comunque non oltre 10 giorni, dalla chiusura delle iscrizioni, il dirigente scolastico della scuola di appartenenza invia, in plico riservato, al dirigente scolastico della scuola di accoglienza copia della documentazione agli atti.</a:t>
            </a:r>
          </a:p>
          <a:p>
            <a:r>
              <a:rPr lang="it-IT" b="1" dirty="0" smtClean="0">
                <a:solidFill>
                  <a:srgbClr val="FFC000"/>
                </a:solidFill>
              </a:rPr>
              <a:t>AZIONE 2</a:t>
            </a:r>
          </a:p>
          <a:p>
            <a:r>
              <a:rPr lang="it-IT" dirty="0" smtClean="0"/>
              <a:t>Nel periodo febbraio-marzo vengono avviati gli incontri tra  i docenti curricolari e di sostegno dei due ordini di scuola finalizzati a:</a:t>
            </a:r>
          </a:p>
          <a:p>
            <a:pPr lvl="0"/>
            <a:r>
              <a:rPr lang="it-IT" dirty="0" smtClean="0"/>
              <a:t>una prima conoscenza dell'alunno, sotto il profilo socio-relazionale e di apprendimento; </a:t>
            </a:r>
          </a:p>
          <a:p>
            <a:pPr lvl="0"/>
            <a:r>
              <a:rPr lang="it-IT" dirty="0" smtClean="0"/>
              <a:t>la conoscenza degli aspetti organizzativi e didattici connessi all'integrazione già attivata;</a:t>
            </a:r>
          </a:p>
          <a:p>
            <a:pPr lvl="0"/>
            <a:r>
              <a:rPr lang="it-IT" dirty="0" smtClean="0"/>
              <a:t>l'organizzazione di stage operativi nella scuola di accoglienza utili all'orientamento e all'ambientamento nel nuovo contesto scolastico.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b="1" dirty="0" smtClean="0"/>
              <a:t>Compiti del dipartimento di sostegno: continuità tra ordini di scuola (2)</a:t>
            </a:r>
            <a:endParaRPr lang="it-IT" sz="3200" dirty="0"/>
          </a:p>
        </p:txBody>
      </p:sp>
      <p:sp>
        <p:nvSpPr>
          <p:cNvPr id="3" name="Segnaposto contenuto 2"/>
          <p:cNvSpPr>
            <a:spLocks noGrp="1"/>
          </p:cNvSpPr>
          <p:nvPr>
            <p:ph idx="1"/>
          </p:nvPr>
        </p:nvSpPr>
        <p:spPr>
          <a:xfrm>
            <a:off x="457200" y="1646236"/>
            <a:ext cx="8229600" cy="4997473"/>
          </a:xfrm>
        </p:spPr>
        <p:txBody>
          <a:bodyPr>
            <a:normAutofit fontScale="55000" lnSpcReduction="20000"/>
          </a:bodyPr>
          <a:lstStyle/>
          <a:p>
            <a:r>
              <a:rPr lang="it-IT" b="1" dirty="0" smtClean="0">
                <a:solidFill>
                  <a:srgbClr val="FFC000"/>
                </a:solidFill>
              </a:rPr>
              <a:t>AZIONE 3</a:t>
            </a:r>
          </a:p>
          <a:p>
            <a:r>
              <a:rPr lang="it-IT" dirty="0" smtClean="0"/>
              <a:t>Nel periodo aprile-maggio vengono effettuati gli stage in occasione dei quali alunno avrà modo di conoscere direttamente  i nuovi insegnanti e i nuovi spazi di vita.</a:t>
            </a:r>
          </a:p>
          <a:p>
            <a:r>
              <a:rPr lang="it-IT" dirty="0" smtClean="0"/>
              <a:t>In questo stesso periodo possono essere previste osservazioni in classe degli alunni effettuate dai docenti della scuola di accoglienza, al fine di conoscere prassi  educative e modalità  operative di inserimento scolastico.</a:t>
            </a:r>
          </a:p>
          <a:p>
            <a:r>
              <a:rPr lang="it-IT" b="1" dirty="0" smtClean="0">
                <a:solidFill>
                  <a:srgbClr val="FFC000"/>
                </a:solidFill>
              </a:rPr>
              <a:t>AZIONE 4</a:t>
            </a:r>
          </a:p>
          <a:p>
            <a:r>
              <a:rPr lang="it-IT" dirty="0" smtClean="0"/>
              <a:t>Entro il termine dell'anno scolastico, viene organizzato un incontro tra docenti delle scuole di appartenenza e di accoglienza per una valutazione delle esperienze attuate e l’eventuale definizione di criteri di riprogettazione dei percorsi formativi personalizzati da realizzarsi nel nuovo anno, tenuto conto del pregresso percorso scolastico;</a:t>
            </a:r>
          </a:p>
          <a:p>
            <a:r>
              <a:rPr lang="it-IT" b="1" dirty="0" smtClean="0">
                <a:solidFill>
                  <a:srgbClr val="FFC000"/>
                </a:solidFill>
              </a:rPr>
              <a:t>AZIONE 5</a:t>
            </a:r>
          </a:p>
          <a:p>
            <a:r>
              <a:rPr lang="it-IT" dirty="0" smtClean="0"/>
              <a:t>In riferimento ai contenuti della C.M. </a:t>
            </a:r>
            <a:r>
              <a:rPr lang="it-IT" dirty="0" err="1" smtClean="0"/>
              <a:t>n°</a:t>
            </a:r>
            <a:r>
              <a:rPr lang="it-IT" dirty="0" smtClean="0"/>
              <a:t> 1/1988, all’interno di specifici accordi organizzativi e finanziari tra le istituzioni scolastiche interessate e con oneri a carico dell’istituto di nuova frequenza, sono possibili azioni di accompagnamento dell’alunno con disabilità nel primo periodo del nuovo anno scolastico nella scuola di frequenza.</a:t>
            </a:r>
          </a:p>
          <a:p>
            <a:pPr>
              <a:buNone/>
            </a:pPr>
            <a:r>
              <a:rPr lang="it-IT" dirty="0" smtClean="0"/>
              <a:t>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Compiti del Consiglio di Classe e Coordinatore (1)</a:t>
            </a:r>
            <a:endParaRPr lang="it-IT" b="1" dirty="0"/>
          </a:p>
        </p:txBody>
      </p:sp>
      <p:sp>
        <p:nvSpPr>
          <p:cNvPr id="3" name="Segnaposto contenuto 2"/>
          <p:cNvSpPr>
            <a:spLocks noGrp="1"/>
          </p:cNvSpPr>
          <p:nvPr>
            <p:ph idx="1"/>
          </p:nvPr>
        </p:nvSpPr>
        <p:spPr>
          <a:xfrm>
            <a:off x="457200" y="1646236"/>
            <a:ext cx="8229600" cy="4997473"/>
          </a:xfrm>
        </p:spPr>
        <p:txBody>
          <a:bodyPr>
            <a:normAutofit fontScale="92500" lnSpcReduction="10000"/>
          </a:bodyPr>
          <a:lstStyle/>
          <a:p>
            <a:r>
              <a:rPr lang="it-IT" dirty="0" smtClean="0"/>
              <a:t> </a:t>
            </a:r>
            <a:r>
              <a:rPr lang="it-IT" dirty="0" smtClean="0">
                <a:solidFill>
                  <a:srgbClr val="FFC000"/>
                </a:solidFill>
              </a:rPr>
              <a:t>Individua presenza di BES </a:t>
            </a:r>
            <a:r>
              <a:rPr lang="it-IT" dirty="0" smtClean="0"/>
              <a:t>e compila la relazione per richiesta consulenza per l’alunno in difficoltà;</a:t>
            </a:r>
          </a:p>
          <a:p>
            <a:r>
              <a:rPr lang="it-IT" dirty="0" smtClean="0">
                <a:solidFill>
                  <a:srgbClr val="FFC000"/>
                </a:solidFill>
              </a:rPr>
              <a:t>Individua alunni a rischio DSA </a:t>
            </a:r>
            <a:r>
              <a:rPr lang="it-IT" dirty="0" smtClean="0"/>
              <a:t>(screening);</a:t>
            </a:r>
          </a:p>
          <a:p>
            <a:pPr>
              <a:buNone/>
            </a:pPr>
            <a:r>
              <a:rPr lang="it-IT" dirty="0" smtClean="0"/>
              <a:t>”</a:t>
            </a:r>
            <a:r>
              <a:rPr lang="it-IT" sz="2800" i="1" dirty="0" smtClean="0"/>
              <a:t>le istituzioni scolastiche provvedono a segnalare alle famiglie le eventuali evidenze, riscontrate nelle prestazioni quotidiane in classe e persistenti nonostante l’applicazione di adeguate attività di recupero didattico mirato, di un possibile disturbo specifico di apprendimento, al fine di avviare il percorso per la diagnosi ai sensi dell’art. 3 della Legge 170/2010</a:t>
            </a:r>
            <a:r>
              <a:rPr lang="it-IT" i="1" dirty="0" smtClean="0"/>
              <a:t>”</a:t>
            </a:r>
            <a:r>
              <a:rPr lang="it-IT" dirty="0" smtClean="0"/>
              <a:t>. </a:t>
            </a:r>
          </a:p>
          <a:p>
            <a:pPr>
              <a:buNone/>
            </a:pP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t>Compiti del Consiglio di Classe e Coordinatore (2)</a:t>
            </a:r>
            <a:endParaRPr lang="it-IT" dirty="0"/>
          </a:p>
        </p:txBody>
      </p:sp>
      <p:sp>
        <p:nvSpPr>
          <p:cNvPr id="3" name="Segnaposto contenuto 2"/>
          <p:cNvSpPr>
            <a:spLocks noGrp="1"/>
          </p:cNvSpPr>
          <p:nvPr>
            <p:ph idx="1"/>
          </p:nvPr>
        </p:nvSpPr>
        <p:spPr>
          <a:xfrm>
            <a:off x="457200" y="1646236"/>
            <a:ext cx="8229600" cy="4926035"/>
          </a:xfrm>
        </p:spPr>
        <p:txBody>
          <a:bodyPr>
            <a:normAutofit fontScale="92500" lnSpcReduction="10000"/>
          </a:bodyPr>
          <a:lstStyle/>
          <a:p>
            <a:r>
              <a:rPr lang="it-IT" dirty="0" smtClean="0"/>
              <a:t>indicare in quali casi sia opportuna e necessaria l’adozione di una personalizzazione della didattica “PDP” ed eventualmente di misure compensative e </a:t>
            </a:r>
            <a:r>
              <a:rPr lang="it-IT" dirty="0" err="1" smtClean="0"/>
              <a:t>dispensative</a:t>
            </a:r>
            <a:r>
              <a:rPr lang="it-IT" dirty="0" smtClean="0"/>
              <a:t> sulla base di </a:t>
            </a:r>
            <a:r>
              <a:rPr lang="it-IT" dirty="0" smtClean="0">
                <a:solidFill>
                  <a:srgbClr val="FFC000"/>
                </a:solidFill>
              </a:rPr>
              <a:t>considerazioni pedagogiche e didattiche/ segnalazione servizi sociali</a:t>
            </a:r>
            <a:r>
              <a:rPr lang="it-IT" dirty="0" smtClean="0"/>
              <a:t> (area dello svantaggio socioeconomico e culturale), e sulla base della eventuale </a:t>
            </a:r>
            <a:r>
              <a:rPr lang="it-IT" dirty="0" smtClean="0">
                <a:solidFill>
                  <a:srgbClr val="FFC000"/>
                </a:solidFill>
              </a:rPr>
              <a:t>documentazione clinica certificata</a:t>
            </a:r>
            <a:r>
              <a:rPr lang="it-IT" dirty="0" smtClean="0"/>
              <a:t> fornita dalla famiglia (DSA, ADHD, Disturbi evolutivi specifici). </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Dal GLHI al GLI</a:t>
            </a:r>
            <a:endParaRPr lang="it-IT" b="1" dirty="0"/>
          </a:p>
        </p:txBody>
      </p:sp>
      <p:sp>
        <p:nvSpPr>
          <p:cNvPr id="3" name="Segnaposto contenuto 2"/>
          <p:cNvSpPr>
            <a:spLocks noGrp="1"/>
          </p:cNvSpPr>
          <p:nvPr>
            <p:ph idx="1"/>
          </p:nvPr>
        </p:nvSpPr>
        <p:spPr>
          <a:xfrm>
            <a:off x="457200" y="1428736"/>
            <a:ext cx="8229600" cy="5072098"/>
          </a:xfrm>
        </p:spPr>
        <p:txBody>
          <a:bodyPr>
            <a:normAutofit fontScale="85000" lnSpcReduction="20000"/>
          </a:bodyPr>
          <a:lstStyle/>
          <a:p>
            <a:pPr>
              <a:buNone/>
            </a:pPr>
            <a:r>
              <a:rPr lang="it-IT" dirty="0" smtClean="0"/>
              <a:t>	A seguito dell’emanazione della </a:t>
            </a:r>
            <a:r>
              <a:rPr lang="it-IT" u="sng" dirty="0" smtClean="0"/>
              <a:t>Direttiva ministeriale 27 dicembre 2012 </a:t>
            </a:r>
            <a:r>
              <a:rPr lang="it-IT" i="1" dirty="0" smtClean="0"/>
              <a:t>“</a:t>
            </a:r>
            <a:r>
              <a:rPr lang="it-IT" i="1" dirty="0" smtClean="0">
                <a:solidFill>
                  <a:srgbClr val="FFC000"/>
                </a:solidFill>
              </a:rPr>
              <a:t>Strumenti d’intervento </a:t>
            </a:r>
            <a:r>
              <a:rPr lang="it-IT" i="1" dirty="0" smtClean="0">
                <a:solidFill>
                  <a:srgbClr val="FFC000"/>
                </a:solidFill>
              </a:rPr>
              <a:t>per alunni con bisogni educativi speciali e organizzazione territoriale per l’inclusione scolastica</a:t>
            </a:r>
            <a:r>
              <a:rPr lang="it-IT" i="1" dirty="0" smtClean="0"/>
              <a:t>” </a:t>
            </a:r>
            <a:r>
              <a:rPr lang="it-IT" dirty="0" smtClean="0"/>
              <a:t>e della </a:t>
            </a:r>
            <a:r>
              <a:rPr lang="it-IT" u="sng" dirty="0" smtClean="0"/>
              <a:t>Circolare ministeriale N. 8 del 6 marzo 2013 </a:t>
            </a:r>
            <a:r>
              <a:rPr lang="it-IT" u="sng" dirty="0" err="1" smtClean="0"/>
              <a:t>prot</a:t>
            </a:r>
            <a:r>
              <a:rPr lang="it-IT" u="sng" dirty="0" smtClean="0"/>
              <a:t>. N. 561</a:t>
            </a:r>
            <a:r>
              <a:rPr lang="it-IT" dirty="0" smtClean="0"/>
              <a:t>, si è provveduto all’estensione dei compiti del già esistente Gruppo di lavoro d’Istituto (</a:t>
            </a:r>
            <a:r>
              <a:rPr lang="it-IT" b="1" dirty="0" err="1" smtClean="0"/>
              <a:t>Glhi</a:t>
            </a:r>
            <a:r>
              <a:rPr lang="it-IT" dirty="0" smtClean="0"/>
              <a:t>) alle problematiche relative a tutti i </a:t>
            </a:r>
            <a:r>
              <a:rPr lang="it-IT" b="1" dirty="0" smtClean="0">
                <a:solidFill>
                  <a:srgbClr val="FFC000"/>
                </a:solidFill>
              </a:rPr>
              <a:t>Bisogni educativi speciali</a:t>
            </a:r>
            <a:r>
              <a:rPr lang="it-IT" dirty="0" smtClean="0">
                <a:solidFill>
                  <a:srgbClr val="FFC000"/>
                </a:solidFill>
              </a:rPr>
              <a:t> (</a:t>
            </a:r>
            <a:r>
              <a:rPr lang="it-IT" b="1" dirty="0" smtClean="0">
                <a:solidFill>
                  <a:srgbClr val="FFC000"/>
                </a:solidFill>
                <a:hlinkClick r:id="rId2" action="ppaction://hlinkfile"/>
              </a:rPr>
              <a:t>Bes DIR. 27/12/</a:t>
            </a:r>
            <a:r>
              <a:rPr lang="it-IT" b="1" dirty="0" err="1" smtClean="0">
                <a:solidFill>
                  <a:srgbClr val="FFC000"/>
                </a:solidFill>
                <a:hlinkClick r:id="rId2" action="ppaction://hlinkfile"/>
              </a:rPr>
              <a:t>12</a:t>
            </a:r>
            <a:r>
              <a:rPr lang="it-IT" b="1" dirty="0" smtClean="0">
                <a:solidFill>
                  <a:srgbClr val="FFC000"/>
                </a:solidFill>
              </a:rPr>
              <a:t> – </a:t>
            </a:r>
            <a:r>
              <a:rPr lang="it-IT" b="1" dirty="0" smtClean="0">
                <a:solidFill>
                  <a:srgbClr val="FFC000"/>
                </a:solidFill>
                <a:hlinkClick r:id="rId3" action="ppaction://hlinkfile"/>
              </a:rPr>
              <a:t>PDL2444</a:t>
            </a:r>
            <a:r>
              <a:rPr lang="it-IT" b="1" dirty="0" smtClean="0">
                <a:solidFill>
                  <a:srgbClr val="FFC000"/>
                </a:solidFill>
              </a:rPr>
              <a:t>)</a:t>
            </a:r>
            <a:r>
              <a:rPr lang="it-IT" dirty="0" smtClean="0"/>
              <a:t>, con la conseguente integrazione dei componenti del </a:t>
            </a:r>
            <a:r>
              <a:rPr lang="it-IT" dirty="0" err="1" smtClean="0"/>
              <a:t>Glhi</a:t>
            </a:r>
            <a:r>
              <a:rPr lang="it-IT" dirty="0" smtClean="0"/>
              <a:t> e trasformazione dello stesso in Gruppo di lavoro per l’inclusione (</a:t>
            </a:r>
            <a:r>
              <a:rPr lang="it-IT" b="1" dirty="0" smtClean="0"/>
              <a:t>Gli</a:t>
            </a:r>
            <a:r>
              <a:rPr lang="it-IT" dirty="0" smtClean="0"/>
              <a:t>) al fine di svolgere le “seguenti funzioni”:</a:t>
            </a:r>
          </a:p>
          <a:p>
            <a:pPr>
              <a:buNone/>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Composizione GLI (1)</a:t>
            </a:r>
            <a:endParaRPr lang="it-IT" b="1" dirty="0"/>
          </a:p>
        </p:txBody>
      </p:sp>
      <p:sp>
        <p:nvSpPr>
          <p:cNvPr id="3" name="Segnaposto contenuto 2"/>
          <p:cNvSpPr>
            <a:spLocks noGrp="1"/>
          </p:cNvSpPr>
          <p:nvPr>
            <p:ph idx="1"/>
          </p:nvPr>
        </p:nvSpPr>
        <p:spPr/>
        <p:txBody>
          <a:bodyPr/>
          <a:lstStyle/>
          <a:p>
            <a:r>
              <a:rPr lang="it-IT" dirty="0" smtClean="0"/>
              <a:t>Il G.L.I. è composto da:</a:t>
            </a:r>
          </a:p>
          <a:p>
            <a:pPr lvl="0"/>
            <a:r>
              <a:rPr lang="it-IT" dirty="0" smtClean="0"/>
              <a:t>il Dirigente Scolastico (che presiede alle riunioni)</a:t>
            </a:r>
          </a:p>
          <a:p>
            <a:pPr lvl="0"/>
            <a:r>
              <a:rPr lang="it-IT" dirty="0" smtClean="0"/>
              <a:t>le funzioni strumentali per gli alunni;</a:t>
            </a:r>
          </a:p>
          <a:p>
            <a:pPr lvl="0"/>
            <a:r>
              <a:rPr lang="it-IT" dirty="0" smtClean="0"/>
              <a:t>le funzioni strumentali per l’inclusione scolastica alunni con disabilità;</a:t>
            </a:r>
          </a:p>
          <a:p>
            <a:pPr lvl="0"/>
            <a:r>
              <a:rPr lang="it-IT" dirty="0" smtClean="0"/>
              <a:t>Docente referente per gli stranieri;</a:t>
            </a:r>
          </a:p>
          <a:p>
            <a:pPr lvl="0"/>
            <a:r>
              <a:rPr lang="it-IT" dirty="0" smtClean="0"/>
              <a:t>Docente referente DSA/ADHD.</a:t>
            </a:r>
          </a:p>
          <a:p>
            <a:pPr>
              <a:buNone/>
            </a:pP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Composizione GLI (2)</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solidFill>
                  <a:srgbClr val="FFC000"/>
                </a:solidFill>
              </a:rPr>
              <a:t>In caso di necessità, potranno essere convocate altre figure di riferimento, quali:</a:t>
            </a:r>
          </a:p>
          <a:p>
            <a:pPr>
              <a:buNone/>
            </a:pPr>
            <a:endParaRPr lang="it-IT" dirty="0" smtClean="0"/>
          </a:p>
          <a:p>
            <a:pPr lvl="0"/>
            <a:r>
              <a:rPr lang="it-IT" dirty="0" smtClean="0"/>
              <a:t>genitori rappresentanti del Consiglio d’Istituto</a:t>
            </a:r>
          </a:p>
          <a:p>
            <a:pPr lvl="0"/>
            <a:r>
              <a:rPr lang="it-IT" dirty="0" smtClean="0"/>
              <a:t>studenti rappresentanti del Consiglio d’Istituto</a:t>
            </a:r>
          </a:p>
          <a:p>
            <a:pPr lvl="0"/>
            <a:r>
              <a:rPr lang="it-IT" dirty="0" smtClean="0"/>
              <a:t>rappresentanti dei genitori di alunni con </a:t>
            </a:r>
            <a:r>
              <a:rPr lang="it-IT" dirty="0" err="1" smtClean="0"/>
              <a:t>B.E.S.</a:t>
            </a:r>
            <a:r>
              <a:rPr lang="it-IT" dirty="0" smtClean="0"/>
              <a:t> individuati dal Dirigente scolastico</a:t>
            </a:r>
          </a:p>
          <a:p>
            <a:pPr lvl="0"/>
            <a:r>
              <a:rPr lang="it-IT" dirty="0" smtClean="0"/>
              <a:t>rappresentanti delle cooperative sociali che collaborano con l’Istituto</a:t>
            </a:r>
          </a:p>
          <a:p>
            <a:pPr lvl="0"/>
            <a:r>
              <a:rPr lang="it-IT" dirty="0" smtClean="0"/>
              <a:t>assistenti sociali dei Comuni coinvolti in progetti per l’inclusione scolastica</a:t>
            </a:r>
          </a:p>
          <a:p>
            <a:pPr lvl="0"/>
            <a:r>
              <a:rPr lang="it-IT" dirty="0" smtClean="0"/>
              <a:t>rappresentanti dell’ULSS </a:t>
            </a:r>
          </a:p>
          <a:p>
            <a:pPr lvl="0"/>
            <a:r>
              <a:rPr lang="it-IT" dirty="0" smtClean="0"/>
              <a:t>rappresentanti di Enti Territoriali e/o Associazioni</a:t>
            </a:r>
          </a:p>
          <a:p>
            <a:pPr lvl="0"/>
            <a:r>
              <a:rPr lang="it-IT" dirty="0" smtClean="0"/>
              <a:t>altre funzioni strumentali dell’Istituto</a:t>
            </a:r>
          </a:p>
          <a:p>
            <a:pPr>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(1)</a:t>
            </a:r>
            <a:endParaRPr lang="it-IT" dirty="0"/>
          </a:p>
        </p:txBody>
      </p:sp>
      <p:sp>
        <p:nvSpPr>
          <p:cNvPr id="3" name="Segnaposto contenuto 2"/>
          <p:cNvSpPr>
            <a:spLocks noGrp="1"/>
          </p:cNvSpPr>
          <p:nvPr>
            <p:ph idx="1"/>
          </p:nvPr>
        </p:nvSpPr>
        <p:spPr/>
        <p:txBody>
          <a:bodyPr>
            <a:normAutofit fontScale="85000" lnSpcReduction="20000"/>
          </a:bodyPr>
          <a:lstStyle/>
          <a:p>
            <a:pPr lvl="0"/>
            <a:r>
              <a:rPr lang="it-IT" dirty="0" smtClean="0">
                <a:solidFill>
                  <a:srgbClr val="FFC000"/>
                </a:solidFill>
              </a:rPr>
              <a:t>costituisce</a:t>
            </a:r>
            <a:r>
              <a:rPr lang="it-IT" dirty="0" smtClean="0"/>
              <a:t> l’interfaccia della rete dei C.T.S. (Centri Territoriali di Supporto), dei C.T.I. (Centri Territoriali per l’Inclusione) e dei Servizi Sociali e Sanitari territoriali per l’implementazione di azioni di sistema (formazione, tutoraggio, progetti di prevenzione, monitoraggio, ecc.);</a:t>
            </a:r>
          </a:p>
          <a:p>
            <a:pPr lvl="0"/>
            <a:r>
              <a:rPr lang="it-IT" dirty="0" smtClean="0">
                <a:solidFill>
                  <a:srgbClr val="FFC000"/>
                </a:solidFill>
              </a:rPr>
              <a:t>raccoglie e documenta</a:t>
            </a:r>
            <a:r>
              <a:rPr lang="it-IT" dirty="0" smtClean="0"/>
              <a:t> gli interventi </a:t>
            </a:r>
            <a:r>
              <a:rPr lang="it-IT" dirty="0" err="1" smtClean="0"/>
              <a:t>didattico-educativi</a:t>
            </a:r>
            <a:r>
              <a:rPr lang="it-IT" dirty="0" smtClean="0"/>
              <a:t> posti in essere anche in funzione di azioni di apprendimento organizzativo in rete tra scuole e/o in rapporto con azioni strategiche dell’Amministrazione;</a:t>
            </a:r>
          </a:p>
          <a:p>
            <a:pPr lvl="0"/>
            <a:r>
              <a:rPr lang="it-IT" dirty="0" smtClean="0">
                <a:solidFill>
                  <a:srgbClr val="FFC000"/>
                </a:solidFill>
              </a:rPr>
              <a:t>rileva</a:t>
            </a:r>
            <a:r>
              <a:rPr lang="it-IT" dirty="0" smtClean="0"/>
              <a:t> i bisogni educativi speciali (</a:t>
            </a:r>
            <a:r>
              <a:rPr lang="it-IT" dirty="0" err="1" smtClean="0"/>
              <a:t>B.E.S.</a:t>
            </a:r>
            <a:r>
              <a:rPr lang="it-IT" dirty="0" smtClean="0"/>
              <a:t>) presenti nella scuola;</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(2)</a:t>
            </a:r>
            <a:endParaRPr lang="it-IT" dirty="0"/>
          </a:p>
        </p:txBody>
      </p:sp>
      <p:sp>
        <p:nvSpPr>
          <p:cNvPr id="3" name="Segnaposto contenuto 2"/>
          <p:cNvSpPr>
            <a:spLocks noGrp="1"/>
          </p:cNvSpPr>
          <p:nvPr>
            <p:ph idx="1"/>
          </p:nvPr>
        </p:nvSpPr>
        <p:spPr>
          <a:xfrm>
            <a:off x="457200" y="1646236"/>
            <a:ext cx="8229600" cy="4783159"/>
          </a:xfrm>
        </p:spPr>
        <p:txBody>
          <a:bodyPr>
            <a:normAutofit fontScale="85000" lnSpcReduction="20000"/>
          </a:bodyPr>
          <a:lstStyle/>
          <a:p>
            <a:pPr lvl="0"/>
            <a:r>
              <a:rPr lang="it-IT" dirty="0" smtClean="0">
                <a:solidFill>
                  <a:srgbClr val="FFC000"/>
                </a:solidFill>
              </a:rPr>
              <a:t>organizza</a:t>
            </a:r>
            <a:r>
              <a:rPr lang="it-IT" dirty="0" smtClean="0"/>
              <a:t> azioni di confronto sui casi;</a:t>
            </a:r>
          </a:p>
          <a:p>
            <a:pPr lvl="0"/>
            <a:r>
              <a:rPr lang="it-IT" dirty="0" smtClean="0">
                <a:solidFill>
                  <a:srgbClr val="FFC000"/>
                </a:solidFill>
              </a:rPr>
              <a:t>offre</a:t>
            </a:r>
            <a:r>
              <a:rPr lang="it-IT" dirty="0" smtClean="0"/>
              <a:t> consulenza e supporto ai colleghi sulle strategie e sulle metodologie di gestione delle classi;</a:t>
            </a:r>
          </a:p>
          <a:p>
            <a:pPr lvl="0"/>
            <a:r>
              <a:rPr lang="it-IT" dirty="0" smtClean="0">
                <a:solidFill>
                  <a:srgbClr val="FFC000"/>
                </a:solidFill>
              </a:rPr>
              <a:t>rileva, monitora e valuta </a:t>
            </a:r>
            <a:r>
              <a:rPr lang="it-IT" dirty="0" smtClean="0"/>
              <a:t>il livello di </a:t>
            </a:r>
            <a:r>
              <a:rPr lang="it-IT" dirty="0" err="1" smtClean="0"/>
              <a:t>inclusività</a:t>
            </a:r>
            <a:r>
              <a:rPr lang="it-IT" dirty="0" smtClean="0"/>
              <a:t> della scuola </a:t>
            </a:r>
            <a:r>
              <a:rPr lang="it-IT" dirty="0" smtClean="0">
                <a:hlinkClick r:id="rId2" action="ppaction://hlinkfile"/>
              </a:rPr>
              <a:t>Rav</a:t>
            </a:r>
            <a:r>
              <a:rPr lang="it-IT" dirty="0" smtClean="0"/>
              <a:t> ;  </a:t>
            </a:r>
            <a:r>
              <a:rPr lang="it-IT" dirty="0" smtClean="0">
                <a:hlinkClick r:id="rId3" action="ppaction://hlinkfile"/>
              </a:rPr>
              <a:t>PAI</a:t>
            </a:r>
            <a:r>
              <a:rPr lang="it-IT" dirty="0" smtClean="0"/>
              <a:t> </a:t>
            </a:r>
            <a:r>
              <a:rPr lang="it-IT" dirty="0" smtClean="0">
                <a:hlinkClick r:id="rId4" action="ppaction://hlinkfile"/>
              </a:rPr>
              <a:t>; </a:t>
            </a:r>
            <a:r>
              <a:rPr lang="it-IT" dirty="0" err="1" smtClean="0">
                <a:hlinkClick r:id="rId4" action="ppaction://hlinkfile"/>
              </a:rPr>
              <a:t>Index</a:t>
            </a:r>
            <a:r>
              <a:rPr lang="it-IT" dirty="0" smtClean="0">
                <a:hlinkClick r:id="rId4" action="ppaction://hlinkfile"/>
              </a:rPr>
              <a:t> </a:t>
            </a:r>
            <a:r>
              <a:rPr lang="it-IT" dirty="0" smtClean="0"/>
              <a:t>. </a:t>
            </a:r>
          </a:p>
          <a:p>
            <a:pPr lvl="0"/>
            <a:r>
              <a:rPr lang="it-IT" dirty="0" smtClean="0">
                <a:solidFill>
                  <a:srgbClr val="FFC000"/>
                </a:solidFill>
              </a:rPr>
              <a:t>raccoglie </a:t>
            </a:r>
            <a:r>
              <a:rPr lang="it-IT" dirty="0" smtClean="0"/>
              <a:t>e coordina le proposte formulate dai singoli G.L. Operativi sulla base delle effettive esigenze, ai sensi dell’art. 1, comma 605, lettera b, della Legge 296/2006, tradotte in sede di definizione del PEI, come stabilito dall’art. 10, comma 5 della </a:t>
            </a:r>
            <a:r>
              <a:rPr lang="it-IT" dirty="0" smtClean="0">
                <a:hlinkClick r:id="rId5" action="ppaction://hlinkfile"/>
              </a:rPr>
              <a:t>Legge 30 luglio 2010, n. 122</a:t>
            </a:r>
            <a:r>
              <a:rPr lang="it-IT" dirty="0" smtClean="0"/>
              <a:t>;</a:t>
            </a:r>
          </a:p>
          <a:p>
            <a:pPr lvl="0">
              <a:buNone/>
            </a:pPr>
            <a:r>
              <a:rPr lang="it-IT" dirty="0" smtClean="0"/>
              <a:t>	</a:t>
            </a:r>
            <a:r>
              <a:rPr lang="it-IT" dirty="0" smtClean="0">
                <a:hlinkClick r:id="rId6" action="ppaction://hlinkfile"/>
              </a:rPr>
              <a:t>L.104/92 art.3 comma 3 </a:t>
            </a:r>
            <a:r>
              <a:rPr lang="it-IT" dirty="0" smtClean="0"/>
              <a:t>;  </a:t>
            </a:r>
            <a:r>
              <a:rPr lang="it-IT" dirty="0" smtClean="0">
                <a:hlinkClick r:id="rId7" action="ppaction://hlinkfile"/>
              </a:rPr>
              <a:t>Deficit intellettivo </a:t>
            </a:r>
            <a:r>
              <a:rPr lang="it-IT" dirty="0" smtClean="0"/>
              <a:t>; </a:t>
            </a:r>
          </a:p>
          <a:p>
            <a:pPr lvl="0">
              <a:buNone/>
            </a:pPr>
            <a:r>
              <a:rPr lang="it-IT" dirty="0" smtClean="0"/>
              <a:t>	</a:t>
            </a:r>
            <a:r>
              <a:rPr lang="it-IT" dirty="0" smtClean="0">
                <a:hlinkClick r:id="rId8" action="ppaction://hlinkfile"/>
              </a:rPr>
              <a:t>Certificato art.3 comma 3.</a:t>
            </a:r>
            <a:r>
              <a:rPr lang="it-IT" dirty="0" smtClean="0"/>
              <a:t>.</a:t>
            </a:r>
          </a:p>
          <a:p>
            <a:pPr lvl="0">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(3)  </a:t>
            </a:r>
            <a:endParaRPr lang="it-IT" dirty="0"/>
          </a:p>
        </p:txBody>
      </p:sp>
      <p:sp>
        <p:nvSpPr>
          <p:cNvPr id="3" name="Segnaposto contenuto 2"/>
          <p:cNvSpPr>
            <a:spLocks noGrp="1"/>
          </p:cNvSpPr>
          <p:nvPr>
            <p:ph idx="1"/>
          </p:nvPr>
        </p:nvSpPr>
        <p:spPr/>
        <p:txBody>
          <a:bodyPr>
            <a:noAutofit/>
          </a:bodyPr>
          <a:lstStyle/>
          <a:p>
            <a:r>
              <a:rPr lang="it-IT" sz="2600" dirty="0" smtClean="0">
                <a:solidFill>
                  <a:srgbClr val="FFC000"/>
                </a:solidFill>
              </a:rPr>
              <a:t>entro</a:t>
            </a:r>
            <a:r>
              <a:rPr lang="it-IT" sz="2600" dirty="0" smtClean="0"/>
              <a:t> il mese di </a:t>
            </a:r>
            <a:r>
              <a:rPr lang="it-IT" sz="2600" dirty="0" smtClean="0">
                <a:solidFill>
                  <a:srgbClr val="FFC000"/>
                </a:solidFill>
              </a:rPr>
              <a:t>giugno</a:t>
            </a:r>
            <a:r>
              <a:rPr lang="it-IT" sz="2600" dirty="0" smtClean="0"/>
              <a:t>, elabora la proposta </a:t>
            </a:r>
            <a:r>
              <a:rPr lang="it-IT" sz="2600" dirty="0" smtClean="0">
                <a:solidFill>
                  <a:srgbClr val="FFC000"/>
                </a:solidFill>
              </a:rPr>
              <a:t>di </a:t>
            </a:r>
            <a:r>
              <a:rPr lang="it-IT" sz="2600" b="1" dirty="0" smtClean="0">
                <a:solidFill>
                  <a:srgbClr val="FFC000"/>
                </a:solidFill>
                <a:hlinkClick r:id="rId2" action="ppaction://hlinkfile"/>
              </a:rPr>
              <a:t>Piano Annuale per l’</a:t>
            </a:r>
            <a:r>
              <a:rPr lang="it-IT" sz="2600" b="1" dirty="0" err="1" smtClean="0">
                <a:solidFill>
                  <a:srgbClr val="FFC000"/>
                </a:solidFill>
                <a:hlinkClick r:id="rId2" action="ppaction://hlinkfile"/>
              </a:rPr>
              <a:t>Inclusività</a:t>
            </a:r>
            <a:r>
              <a:rPr lang="it-IT" sz="2600" dirty="0" smtClean="0">
                <a:solidFill>
                  <a:srgbClr val="FFC000"/>
                </a:solidFill>
              </a:rPr>
              <a:t> </a:t>
            </a:r>
            <a:r>
              <a:rPr lang="it-IT" sz="2600" dirty="0" smtClean="0"/>
              <a:t>riferito a tutti gli alunni con bisogni educativi speciali, da redigere al termine di ogni anno scolastico. A tale scopo, il Gruppo di Lavoro per l’Inclusione procederà ad un’analisi delle criticità e dei punti di forza degli interventi di inclusione scolastica operati nell’anno appena trascorso e formulerà un’ipotesi globale di utilizzo funzionale delle risorse specifiche per incrementare il livello di </a:t>
            </a:r>
            <a:r>
              <a:rPr lang="it-IT" sz="2600" dirty="0" err="1" smtClean="0"/>
              <a:t>inclusività</a:t>
            </a:r>
            <a:r>
              <a:rPr lang="it-IT" sz="2600" dirty="0" smtClean="0"/>
              <a:t> generale della scuola nell’anno successivo.  </a:t>
            </a:r>
          </a:p>
          <a:p>
            <a:endParaRPr lang="it-IT"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(4) </a:t>
            </a:r>
            <a:endParaRPr lang="it-IT" dirty="0"/>
          </a:p>
        </p:txBody>
      </p:sp>
      <p:sp>
        <p:nvSpPr>
          <p:cNvPr id="3" name="Segnaposto contenuto 2"/>
          <p:cNvSpPr>
            <a:spLocks noGrp="1"/>
          </p:cNvSpPr>
          <p:nvPr>
            <p:ph idx="1"/>
          </p:nvPr>
        </p:nvSpPr>
        <p:spPr/>
        <p:txBody>
          <a:bodyPr>
            <a:noAutofit/>
          </a:bodyPr>
          <a:lstStyle/>
          <a:p>
            <a:pPr>
              <a:buNone/>
            </a:pPr>
            <a:r>
              <a:rPr lang="it-IT" sz="2400" dirty="0" smtClean="0"/>
              <a:t>    Il Piano Annuale per l’</a:t>
            </a:r>
            <a:r>
              <a:rPr lang="it-IT" sz="2400" dirty="0" err="1" smtClean="0"/>
              <a:t>Inclusività</a:t>
            </a:r>
            <a:r>
              <a:rPr lang="it-IT" sz="2400" dirty="0" smtClean="0"/>
              <a:t> viene successivamente </a:t>
            </a:r>
            <a:r>
              <a:rPr lang="it-IT" sz="2400" dirty="0" smtClean="0">
                <a:solidFill>
                  <a:srgbClr val="FFC000"/>
                </a:solidFill>
              </a:rPr>
              <a:t>discusso e deliberato in Collegio dei Docenti </a:t>
            </a:r>
            <a:r>
              <a:rPr lang="it-IT" sz="2400" dirty="0" smtClean="0"/>
              <a:t>ed inviato ai competenti Uffici degli UUSSRR, nonché ai (GLIP) e al GLIR, per la richiesta di organico di sostegno, e alle altre istituzioni territoriali come proposta di assegnazione delle risorse di competenza, considerando anche gli Accordi di Programma in vigore o altre specifiche intese sull’integrazione scolastica sottoscritte con gli Enti Locali. A seguito di ciò, gli Uffici Scolastici regionali assegnano alle singole scuole globalmente le risorse di sostegno secondo quanto stabilito dall’art. 19 comma 11 della Legge n. 111/2011.</a:t>
            </a:r>
            <a:endParaRPr lang="it-IT"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Funzioni del GLI </a:t>
            </a:r>
            <a:r>
              <a:rPr lang="it-IT" dirty="0" smtClean="0"/>
              <a:t>(5) </a:t>
            </a:r>
            <a:endParaRPr lang="it-IT" dirty="0"/>
          </a:p>
        </p:txBody>
      </p:sp>
      <p:sp>
        <p:nvSpPr>
          <p:cNvPr id="3" name="Segnaposto contenuto 2"/>
          <p:cNvSpPr>
            <a:spLocks noGrp="1"/>
          </p:cNvSpPr>
          <p:nvPr>
            <p:ph idx="1"/>
          </p:nvPr>
        </p:nvSpPr>
        <p:spPr/>
        <p:txBody>
          <a:bodyPr>
            <a:normAutofit fontScale="92500" lnSpcReduction="20000"/>
          </a:bodyPr>
          <a:lstStyle/>
          <a:p>
            <a:pPr lvl="0"/>
            <a:r>
              <a:rPr lang="it-IT" dirty="0" smtClean="0">
                <a:solidFill>
                  <a:srgbClr val="FFC000"/>
                </a:solidFill>
              </a:rPr>
              <a:t>nel mese di </a:t>
            </a:r>
            <a:r>
              <a:rPr lang="it-IT" u="sng" dirty="0" smtClean="0">
                <a:solidFill>
                  <a:srgbClr val="FFC000"/>
                </a:solidFill>
              </a:rPr>
              <a:t>settembre</a:t>
            </a:r>
            <a:r>
              <a:rPr lang="it-IT" dirty="0" smtClean="0"/>
              <a:t>, in relazione alle risorse effettivamente assegnate alla scuola, il GLI provvede all’adattamento del Piano Annuale per l’</a:t>
            </a:r>
            <a:r>
              <a:rPr lang="it-IT" dirty="0" err="1" smtClean="0"/>
              <a:t>inclusività</a:t>
            </a:r>
            <a:r>
              <a:rPr lang="it-IT" dirty="0" smtClean="0"/>
              <a:t>, in base al quale il Dirigente Scolastico procederà all’assegnazione definitiva delle risorse, sempre in termini funzionali.</a:t>
            </a:r>
          </a:p>
          <a:p>
            <a:r>
              <a:rPr lang="it-IT" dirty="0" smtClean="0"/>
              <a:t>A tal punto i singoli </a:t>
            </a:r>
            <a:r>
              <a:rPr lang="it-IT" b="1" dirty="0" smtClean="0">
                <a:solidFill>
                  <a:srgbClr val="FFC000"/>
                </a:solidFill>
              </a:rPr>
              <a:t>GLHO</a:t>
            </a:r>
            <a:r>
              <a:rPr lang="it-IT" dirty="0" smtClean="0"/>
              <a:t> completeranno la redazione del PEI per gli alunni con disabilità di ciascuna classe, tenendo conto di quanto indicato nelle </a:t>
            </a:r>
            <a:r>
              <a:rPr lang="it-IT" i="1" dirty="0" smtClean="0"/>
              <a:t>Linee guida del 4</a:t>
            </a:r>
          </a:p>
          <a:p>
            <a:pPr>
              <a:buNone/>
            </a:pPr>
            <a:r>
              <a:rPr lang="it-IT" dirty="0" smtClean="0"/>
              <a:t>	agosto </a:t>
            </a:r>
            <a:r>
              <a:rPr lang="it-IT" dirty="0" smtClean="0"/>
              <a:t>2009.</a:t>
            </a:r>
          </a:p>
          <a:p>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lassi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Galassi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alassi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391</TotalTime>
  <Words>1520</Words>
  <Application>Microsoft Office PowerPoint</Application>
  <PresentationFormat>Presentazione su schermo (4:3)</PresentationFormat>
  <Paragraphs>129</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Galassia</vt:lpstr>
      <vt:lpstr>CONDUZIONE DEI GRUPPI DI LAVORO ALL’INTERNO DELL’ISTITUTO</vt:lpstr>
      <vt:lpstr>Dal GLHI al GLI</vt:lpstr>
      <vt:lpstr>Composizione GLI (1)</vt:lpstr>
      <vt:lpstr>Composizione GLI (2)</vt:lpstr>
      <vt:lpstr>Funzioni del GLI (1)</vt:lpstr>
      <vt:lpstr>Funzioni del GLI (2)</vt:lpstr>
      <vt:lpstr>Funzioni del GLI (3)  </vt:lpstr>
      <vt:lpstr>Funzioni del GLI (4) </vt:lpstr>
      <vt:lpstr>Funzioni del GLI (5) </vt:lpstr>
      <vt:lpstr>Funzioni del GLI (6) </vt:lpstr>
      <vt:lpstr>GLI, PAI e POTF</vt:lpstr>
      <vt:lpstr>Collegio docenti/dirigente scolastico</vt:lpstr>
      <vt:lpstr>G.L. (H) Operativi  (alunni con disabilità)</vt:lpstr>
      <vt:lpstr>DIPARTIMENTO DI SOSTEGNO (1)</vt:lpstr>
      <vt:lpstr>DIPARTIMENTO DI SOSTEGNO (2)</vt:lpstr>
      <vt:lpstr>Compiti del dipartimento di sostegno: continuità tra ordini di scuola (1)</vt:lpstr>
      <vt:lpstr>Compiti del dipartimento di sostegno: continuità tra ordini di scuola (2)</vt:lpstr>
      <vt:lpstr>Compiti del Consiglio di Classe e Coordinatore (1)</vt:lpstr>
      <vt:lpstr>Compiti del Consiglio di Classe e Coordinatore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CONDUZIONE DEI GRUPPI DI LAVORO ALL’INTERNO DELL’ISTITUTO</dc:title>
  <dc:creator> </dc:creator>
  <cp:lastModifiedBy> </cp:lastModifiedBy>
  <cp:revision>51</cp:revision>
  <dcterms:created xsi:type="dcterms:W3CDTF">2016-02-20T15:52:24Z</dcterms:created>
  <dcterms:modified xsi:type="dcterms:W3CDTF">2016-02-21T22:44:05Z</dcterms:modified>
</cp:coreProperties>
</file>