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6" r:id="rId3"/>
    <p:sldId id="270" r:id="rId4"/>
    <p:sldId id="279" r:id="rId5"/>
    <p:sldId id="280" r:id="rId6"/>
    <p:sldId id="278" r:id="rId7"/>
    <p:sldId id="282" r:id="rId8"/>
    <p:sldId id="277" r:id="rId9"/>
    <p:sldId id="283" r:id="rId10"/>
    <p:sldId id="285" r:id="rId11"/>
    <p:sldId id="286" r:id="rId12"/>
    <p:sldId id="281" r:id="rId13"/>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1" d="100"/>
          <a:sy n="71" d="100"/>
        </p:scale>
        <p:origin x="-1344" y="-14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23DE65FB-2C0A-4FFD-98E2-A5A553CC9039}" type="datetimeFigureOut">
              <a:rPr lang="it-IT"/>
              <a:pPr>
                <a:defRPr/>
              </a:pPr>
              <a:t>18/11/2014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9AB5DA22-6A5E-4017-987F-8BD98FC9E157}"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77BA54A0-652B-43CB-AC8F-E1012C3FA873}" type="datetimeFigureOut">
              <a:rPr lang="it-IT"/>
              <a:pPr>
                <a:defRPr/>
              </a:pPr>
              <a:t>18/11/2014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8C3D6F5-A784-4B28-9C04-5D5A734834C0}"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77FC9EFA-6352-4BC7-8C28-033D5092F482}" type="datetimeFigureOut">
              <a:rPr lang="it-IT"/>
              <a:pPr>
                <a:defRPr/>
              </a:pPr>
              <a:t>18/11/2014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3FBD4B5F-A691-4814-A7DA-ACEC7DB1EF61}"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en-US"/>
              <a:t>Fare clic per modificare lo stile del titolo</a:t>
            </a:r>
            <a:endParaRPr lang="it-IT"/>
          </a:p>
        </p:txBody>
      </p:sp>
      <p:sp>
        <p:nvSpPr>
          <p:cNvPr id="3" name="Segnaposto tabella 2"/>
          <p:cNvSpPr>
            <a:spLocks noGrp="1"/>
          </p:cNvSpPr>
          <p:nvPr>
            <p:ph type="tbl" idx="1"/>
          </p:nvPr>
        </p:nvSpPr>
        <p:spPr>
          <a:xfrm>
            <a:off x="457200" y="1600200"/>
            <a:ext cx="8229600" cy="4525963"/>
          </a:xfrm>
        </p:spPr>
        <p:txBody>
          <a:bodyPr/>
          <a:lstStyle/>
          <a:p>
            <a:pPr lvl="0"/>
            <a:endParaRPr lang="it-IT" noProof="0"/>
          </a:p>
        </p:txBody>
      </p:sp>
      <p:sp>
        <p:nvSpPr>
          <p:cNvPr id="4" name="Segnaposto data 3"/>
          <p:cNvSpPr>
            <a:spLocks noGrp="1"/>
          </p:cNvSpPr>
          <p:nvPr>
            <p:ph type="dt" sz="half" idx="10"/>
          </p:nvPr>
        </p:nvSpPr>
        <p:spPr/>
        <p:txBody>
          <a:bodyPr/>
          <a:lstStyle>
            <a:lvl1pPr>
              <a:defRPr/>
            </a:lvl1pPr>
          </a:lstStyle>
          <a:p>
            <a:pPr>
              <a:defRPr/>
            </a:pPr>
            <a:fld id="{E3396533-4B45-4274-B342-25E5BCB4349A}" type="datetimeFigureOut">
              <a:rPr lang="it-IT"/>
              <a:pPr>
                <a:defRPr/>
              </a:pPr>
              <a:t>18/11/2014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AF6103A-60BA-4005-A4F0-8ECD8197BE52}"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C40BC063-1318-4C98-8CDB-FA124733DE1E}" type="datetimeFigureOut">
              <a:rPr lang="it-IT"/>
              <a:pPr>
                <a:defRPr/>
              </a:pPr>
              <a:t>18/11/2014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FD7349E-C1D6-474D-A235-D185063C0715}"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C98A2CDC-374D-4544-A6EE-02837F07B0AF}" type="datetimeFigureOut">
              <a:rPr lang="it-IT"/>
              <a:pPr>
                <a:defRPr/>
              </a:pPr>
              <a:t>18/11/2014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E3EE493-D38A-43E2-B8CE-1D1AAFA623F6}"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E889AEFC-6CC6-4C64-87BB-A2D9A8F218E1}" type="datetimeFigureOut">
              <a:rPr lang="it-IT"/>
              <a:pPr>
                <a:defRPr/>
              </a:pPr>
              <a:t>18/11/2014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66F4044B-47DE-44D6-9F41-F8E4EDFC2C6D}"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3A2B8ABC-9C98-40E0-B67F-50C10442859E}" type="datetimeFigureOut">
              <a:rPr lang="it-IT"/>
              <a:pPr>
                <a:defRPr/>
              </a:pPr>
              <a:t>18/11/2014</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B997CE7D-34F1-44AB-8F01-BAF87BB0B873}"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6B824121-AEA0-4467-96A8-1C4E3C309C5A}" type="datetimeFigureOut">
              <a:rPr lang="it-IT"/>
              <a:pPr>
                <a:defRPr/>
              </a:pPr>
              <a:t>18/11/2014</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A296FEC1-BBA3-49B1-A4A4-55410D100FE1}"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009F0309-4FB0-4A3C-8B1E-934E9D535CC7}" type="datetimeFigureOut">
              <a:rPr lang="it-IT"/>
              <a:pPr>
                <a:defRPr/>
              </a:pPr>
              <a:t>18/11/2014</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3472B72A-386A-4925-A7C0-F3D96DF10B30}"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78D0A862-439A-4F75-B267-346E729B2071}" type="datetimeFigureOut">
              <a:rPr lang="it-IT"/>
              <a:pPr>
                <a:defRPr/>
              </a:pPr>
              <a:t>18/11/2014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0B442A7A-68DF-4262-9505-262E3E71EF82}"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D993F4F8-72E0-46AF-9F1A-ECCB3037E233}" type="datetimeFigureOut">
              <a:rPr lang="it-IT"/>
              <a:pPr>
                <a:defRPr/>
              </a:pPr>
              <a:t>18/11/2014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D77F7F57-C018-40EC-AADB-BEF4F14666B4}"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07A3172-6E4F-474D-912C-4E4184112291}" type="datetimeFigureOut">
              <a:rPr lang="it-IT"/>
              <a:pPr>
                <a:defRPr/>
              </a:pPr>
              <a:t>18/11/2014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EB934AD-A278-415C-84B2-60263CE93773}"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istruzionerovigo.i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INFANZIA/Protocollo%20RV%20-%20USR%20relaz_segnal_A1.doc" TargetMode="External"/><Relationship Id="rId3" Type="http://schemas.openxmlformats.org/officeDocument/2006/relationships/hyperlink" Target="vedemecum%20quaderno%20operativo%20protocollo%20attivit&#224;%20di%20identificazione%20precoce%20siutazioni%20sospette%20di%20DSA.doc" TargetMode="External"/><Relationship Id="rId7" Type="http://schemas.openxmlformats.org/officeDocument/2006/relationships/hyperlink" Target="Protocollo%20RV%20-%20USR%20%20rilevazione%20A7%20esempio%20compilazione.doc" TargetMode="External"/><Relationship Id="rId2" Type="http://schemas.openxmlformats.org/officeDocument/2006/relationships/hyperlink" Target="RIFERIMENTI%20NORMATIVI%20pag.61.doc" TargetMode="External"/><Relationship Id="rId1" Type="http://schemas.openxmlformats.org/officeDocument/2006/relationships/slideLayout" Target="../slideLayouts/slideLayout2.xml"/><Relationship Id="rId6" Type="http://schemas.openxmlformats.org/officeDocument/2006/relationships/hyperlink" Target="INFANZIA/Protocollo%20%20rilevazione%20scheda%20A6.doc" TargetMode="External"/><Relationship Id="rId5" Type="http://schemas.openxmlformats.org/officeDocument/2006/relationships/hyperlink" Target="Allegato%20A5%20PRIMARIA%20-%20esempio%20compilazione.doc" TargetMode="External"/><Relationship Id="rId4" Type="http://schemas.openxmlformats.org/officeDocument/2006/relationships/hyperlink" Target="INFANZIA/INFANZIA_potenz_A4.doc" TargetMode="External"/><Relationship Id="rId9" Type="http://schemas.openxmlformats.org/officeDocument/2006/relationships/hyperlink" Target="Scheda%20di%20segnalazioneA2%20COMPILATA.doc"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0" y="293688"/>
            <a:ext cx="9144000" cy="5832475"/>
          </a:xfrm>
          <a:prstGeom prst="rect">
            <a:avLst/>
          </a:prstGeom>
          <a:noFill/>
          <a:ln w="9525">
            <a:noFill/>
            <a:miter lim="800000"/>
            <a:headEnd/>
            <a:tailEnd/>
          </a:ln>
        </p:spPr>
        <p:txBody>
          <a:bodyPr anchor="ctr">
            <a:spAutoFit/>
          </a:bodyPr>
          <a:lstStyle/>
          <a:p>
            <a:pPr algn="ctr"/>
            <a:endParaRPr lang="it-IT" sz="2000"/>
          </a:p>
          <a:p>
            <a:pPr algn="ctr" eaLnBrk="0" hangingPunct="0"/>
            <a:r>
              <a:rPr lang="it-IT" sz="2400" b="1">
                <a:cs typeface="Times New Roman" pitchFamily="18" charset="0"/>
              </a:rPr>
              <a:t>PROTOCOLLO DI INTESA PER LE ATTIVITÀ DI IDENTIFICAZIONE PRECOCE</a:t>
            </a:r>
            <a:br>
              <a:rPr lang="it-IT" sz="2400" b="1">
                <a:cs typeface="Times New Roman" pitchFamily="18" charset="0"/>
              </a:rPr>
            </a:br>
            <a:r>
              <a:rPr lang="it-IT" sz="2400" b="1">
                <a:cs typeface="Times New Roman" pitchFamily="18" charset="0"/>
              </a:rPr>
              <a:t>DEI CASI SOSPETTI DI DSA (DISTURBO SPECIFICO DELL’APPRENDIMENTO)</a:t>
            </a:r>
            <a:endParaRPr lang="it-IT" sz="2400" b="1"/>
          </a:p>
          <a:p>
            <a:pPr algn="ctr" eaLnBrk="0" hangingPunct="0">
              <a:spcAft>
                <a:spcPts val="600"/>
              </a:spcAft>
            </a:pPr>
            <a:r>
              <a:rPr lang="it-IT" sz="2000">
                <a:cs typeface="Times New Roman" pitchFamily="18" charset="0"/>
              </a:rPr>
              <a:t>di cui all’art. 7, c.1, della Legge 8 ottobre 2010 , n. 170</a:t>
            </a:r>
            <a:endParaRPr lang="it-IT" sz="2000"/>
          </a:p>
          <a:p>
            <a:pPr algn="ctr" eaLnBrk="0" hangingPunct="0"/>
            <a:r>
              <a:rPr lang="it-IT" sz="2000">
                <a:cs typeface="Times New Roman" pitchFamily="18" charset="0"/>
              </a:rPr>
              <a:t>tra</a:t>
            </a:r>
            <a:endParaRPr lang="it-IT" sz="2000"/>
          </a:p>
          <a:p>
            <a:pPr algn="ctr" eaLnBrk="0" hangingPunct="0"/>
            <a:r>
              <a:rPr lang="it-IT" sz="2000">
                <a:cs typeface="Times New Roman" pitchFamily="18" charset="0"/>
              </a:rPr>
              <a:t>REGIONE DEL VENETO</a:t>
            </a:r>
            <a:endParaRPr lang="it-IT" sz="2000"/>
          </a:p>
          <a:p>
            <a:pPr algn="ctr" eaLnBrk="0" hangingPunct="0"/>
            <a:r>
              <a:rPr lang="it-IT" sz="2000">
                <a:cs typeface="Times New Roman" pitchFamily="18" charset="0"/>
              </a:rPr>
              <a:t>e</a:t>
            </a:r>
            <a:endParaRPr lang="it-IT" sz="2000"/>
          </a:p>
          <a:p>
            <a:pPr algn="ctr" eaLnBrk="0" hangingPunct="0"/>
            <a:r>
              <a:rPr lang="it-IT" sz="2000">
                <a:cs typeface="Times New Roman" pitchFamily="18" charset="0"/>
              </a:rPr>
              <a:t>UFFICIO SCOLASTICO REGIONALE PER IL VENETO</a:t>
            </a:r>
          </a:p>
          <a:p>
            <a:pPr algn="ctr" eaLnBrk="0" hangingPunct="0"/>
            <a:endParaRPr lang="it-IT" sz="2000">
              <a:cs typeface="Times New Roman" pitchFamily="18" charset="0"/>
            </a:endParaRPr>
          </a:p>
          <a:p>
            <a:pPr algn="ctr" eaLnBrk="0" hangingPunct="0"/>
            <a:endParaRPr lang="it-IT" sz="2000"/>
          </a:p>
          <a:p>
            <a:pPr algn="ctr" eaLnBrk="0" hangingPunct="0"/>
            <a:r>
              <a:rPr lang="it-IT" b="1">
                <a:cs typeface="Times New Roman" pitchFamily="18" charset="0"/>
              </a:rPr>
              <a:t>Piano di Formazione</a:t>
            </a:r>
          </a:p>
          <a:p>
            <a:pPr algn="ctr"/>
            <a:r>
              <a:rPr lang="it-IT"/>
              <a:t>elaborato nel corso</a:t>
            </a:r>
          </a:p>
          <a:p>
            <a:pPr algn="ctr"/>
            <a:r>
              <a:rPr lang="it-IT"/>
              <a:t> del </a:t>
            </a:r>
            <a:r>
              <a:rPr lang="it-IT" i="1">
                <a:cs typeface="Times New Roman" pitchFamily="18" charset="0"/>
              </a:rPr>
              <a:t>2° Seminario di Studio “Alunni con Bisogni Educativi Speciali: la Scuola</a:t>
            </a:r>
          </a:p>
          <a:p>
            <a:pPr algn="ctr"/>
            <a:r>
              <a:rPr lang="it-IT" i="1">
                <a:cs typeface="Times New Roman" pitchFamily="18" charset="0"/>
              </a:rPr>
              <a:t> Veneta per l’inclusione” - Montegrotto (PD),  28 gennaio 2014</a:t>
            </a:r>
          </a:p>
          <a:p>
            <a:pPr algn="ctr" eaLnBrk="0" hangingPunct="0"/>
            <a:endParaRPr lang="it-IT" sz="4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p:cNvSpPr>
          <p:nvPr>
            <p:ph type="title"/>
          </p:nvPr>
        </p:nvSpPr>
        <p:spPr>
          <a:xfrm>
            <a:off x="468313" y="260350"/>
            <a:ext cx="8229600" cy="1143000"/>
          </a:xfrm>
        </p:spPr>
        <p:txBody>
          <a:bodyPr/>
          <a:lstStyle/>
          <a:p>
            <a:r>
              <a:rPr lang="it-IT" smtClean="0"/>
              <a:t>Guida alle azioni</a:t>
            </a:r>
          </a:p>
        </p:txBody>
      </p:sp>
      <p:graphicFrame>
        <p:nvGraphicFramePr>
          <p:cNvPr id="26661" name="Group 37"/>
          <p:cNvGraphicFramePr>
            <a:graphicFrameLocks noGrp="1"/>
          </p:cNvGraphicFramePr>
          <p:nvPr>
            <p:ph idx="1"/>
          </p:nvPr>
        </p:nvGraphicFramePr>
        <p:xfrm>
          <a:off x="457200" y="1600200"/>
          <a:ext cx="8229600" cy="4892675"/>
        </p:xfrm>
        <a:graphic>
          <a:graphicData uri="http://schemas.openxmlformats.org/drawingml/2006/table">
            <a:tbl>
              <a:tblPr/>
              <a:tblGrid>
                <a:gridCol w="2743200"/>
                <a:gridCol w="2743200"/>
                <a:gridCol w="2743200"/>
              </a:tblGrid>
              <a:tr h="5334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800" b="0" i="0" u="none" strike="noStrike" cap="none" normalizeH="0" baseline="0" smtClean="0">
                          <a:ln>
                            <a:noFill/>
                          </a:ln>
                          <a:solidFill>
                            <a:schemeClr val="tx1"/>
                          </a:solidFill>
                          <a:effectLst/>
                          <a:latin typeface="Calibri" pitchFamily="34" charset="0"/>
                        </a:rPr>
                        <a:t>Periodo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800" b="0" i="0" u="none" strike="noStrike" cap="none" normalizeH="0" baseline="0" smtClean="0">
                          <a:ln>
                            <a:noFill/>
                          </a:ln>
                          <a:solidFill>
                            <a:schemeClr val="tx1"/>
                          </a:solidFill>
                          <a:effectLst/>
                          <a:latin typeface="Calibri" pitchFamily="34" charset="0"/>
                        </a:rPr>
                        <a:t>Azione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800" b="0" i="0" u="none" strike="noStrike" cap="none" normalizeH="0" baseline="0" smtClean="0">
                          <a:ln>
                            <a:noFill/>
                          </a:ln>
                          <a:solidFill>
                            <a:schemeClr val="tx1"/>
                          </a:solidFill>
                          <a:effectLst/>
                          <a:latin typeface="Calibri" pitchFamily="34" charset="0"/>
                        </a:rPr>
                        <a:t>Strumento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Maggio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Compilazione scheda di osservazione sistematica  (indicatori)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Scheda A4 Infanzia</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Scheda A5 Primaria</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it-IT" sz="20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646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Maggio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Compilazione scheda Rilevazione precoce delle difficoltà di apprendimento (rimane agli atti)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Scheda A6 Infanzia</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Scheda A7 Primaria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Maggio/Giugno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Compilazione scheda di segnalazione da far firmare al DS e ai genitori, protocollare e consegnare alla famiglia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Scheda A1 Infanzia</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Scheda A2 Primaria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p:nvPr>
        </p:nvSpPr>
        <p:spPr/>
        <p:txBody>
          <a:bodyPr/>
          <a:lstStyle/>
          <a:p>
            <a:r>
              <a:rPr lang="it-IT" smtClean="0"/>
              <a:t>Guida alle azioni</a:t>
            </a:r>
          </a:p>
        </p:txBody>
      </p:sp>
      <p:sp>
        <p:nvSpPr>
          <p:cNvPr id="24578" name="Rectangle 3"/>
          <p:cNvSpPr>
            <a:spLocks noGrp="1"/>
          </p:cNvSpPr>
          <p:nvPr>
            <p:ph type="body" idx="1"/>
          </p:nvPr>
        </p:nvSpPr>
        <p:spPr>
          <a:xfrm>
            <a:off x="457200" y="1196975"/>
            <a:ext cx="8229600" cy="4929188"/>
          </a:xfrm>
        </p:spPr>
        <p:txBody>
          <a:bodyPr/>
          <a:lstStyle/>
          <a:p>
            <a:pPr>
              <a:lnSpc>
                <a:spcPct val="90000"/>
              </a:lnSpc>
              <a:buFont typeface="Arial" charset="0"/>
              <a:buNone/>
            </a:pPr>
            <a:r>
              <a:rPr lang="it-IT" sz="2000" smtClean="0"/>
              <a:t>      Premesso che le ULSS territoriali accetteranno segnalazioni dalla scuola </a:t>
            </a:r>
            <a:r>
              <a:rPr lang="it-IT" sz="2000" b="1" smtClean="0"/>
              <a:t>solo</a:t>
            </a:r>
            <a:r>
              <a:rPr lang="it-IT" sz="2000" smtClean="0"/>
              <a:t> se le famiglie sono in possesso della scheda di segnalazione che attesti il </a:t>
            </a:r>
            <a:r>
              <a:rPr lang="it-IT" sz="2000" b="1" smtClean="0"/>
              <a:t>potenziamento </a:t>
            </a:r>
            <a:r>
              <a:rPr lang="it-IT" sz="2000" smtClean="0"/>
              <a:t>messo in atto, la famiglia va informata sulla seguente procedura:</a:t>
            </a:r>
          </a:p>
          <a:p>
            <a:pPr>
              <a:lnSpc>
                <a:spcPct val="90000"/>
              </a:lnSpc>
              <a:buFont typeface="Wingdings" pitchFamily="2" charset="2"/>
              <a:buChar char="ü"/>
            </a:pPr>
            <a:r>
              <a:rPr lang="it-IT" sz="2000" smtClean="0"/>
              <a:t>Deve recarsi dal pediatra per impegnativa “Visita Neuropsichiatrica per valutazione apprendimenti”</a:t>
            </a:r>
          </a:p>
          <a:p>
            <a:pPr>
              <a:lnSpc>
                <a:spcPct val="90000"/>
              </a:lnSpc>
              <a:buFont typeface="Wingdings" pitchFamily="2" charset="2"/>
              <a:buChar char="ü"/>
            </a:pPr>
            <a:r>
              <a:rPr lang="it-IT" sz="2000" smtClean="0"/>
              <a:t>Deve prendere appuntamento al CUP di appartenenza</a:t>
            </a:r>
          </a:p>
          <a:p>
            <a:pPr>
              <a:lnSpc>
                <a:spcPct val="90000"/>
              </a:lnSpc>
              <a:buFont typeface="Wingdings" pitchFamily="2" charset="2"/>
              <a:buChar char="ü"/>
            </a:pPr>
            <a:r>
              <a:rPr lang="it-IT" sz="2000" smtClean="0"/>
              <a:t>Presentarsi alla prima visita dal neuropsichiatra infantile con la Scheda di Segnalazione (A1-A2)</a:t>
            </a:r>
          </a:p>
          <a:p>
            <a:pPr>
              <a:lnSpc>
                <a:spcPct val="90000"/>
              </a:lnSpc>
              <a:buFont typeface="Wingdings" pitchFamily="2" charset="2"/>
              <a:buChar char="ü"/>
            </a:pPr>
            <a:endParaRPr lang="it-IT" sz="2000" smtClean="0"/>
          </a:p>
          <a:p>
            <a:pPr>
              <a:lnSpc>
                <a:spcPct val="90000"/>
              </a:lnSpc>
              <a:buFont typeface="Arial" charset="0"/>
              <a:buNone/>
            </a:pPr>
            <a:r>
              <a:rPr lang="it-IT" sz="2000" smtClean="0"/>
              <a:t>NB: i</a:t>
            </a:r>
            <a:r>
              <a:rPr lang="it-IT" sz="2400" smtClean="0">
                <a:solidFill>
                  <a:srgbClr val="FF0000"/>
                </a:solidFill>
              </a:rPr>
              <a:t> </a:t>
            </a:r>
            <a:r>
              <a:rPr lang="it-IT" sz="2000" smtClean="0"/>
              <a:t>genitori devono essere messi costantemente al corrente dalla scuola delle difficoltà degli apprendimenti evidenziate nei propri bambini e delle attività di potenziamento attivate nelle quali, laddove possibile, devono essere coinvolti (non coinvolgerli solo nel momento della segnalazione).</a:t>
            </a:r>
          </a:p>
          <a:p>
            <a:pPr>
              <a:lnSpc>
                <a:spcPct val="90000"/>
              </a:lnSpc>
              <a:buFont typeface="Arial" charset="0"/>
              <a:buNone/>
            </a:pPr>
            <a:r>
              <a:rPr lang="it-IT" sz="2000" smtClean="0"/>
              <a:t>     Spiegare che il Neuropsichiatra è un medico che deve escludere problematiche di tipo neurologico, sensoriale,….</a:t>
            </a:r>
          </a:p>
          <a:p>
            <a:pPr>
              <a:lnSpc>
                <a:spcPct val="90000"/>
              </a:lnSpc>
            </a:pPr>
            <a:endParaRPr lang="it-IT" sz="2000" smtClean="0"/>
          </a:p>
          <a:p>
            <a:pPr eaLnBrk="1" hangingPunct="1">
              <a:lnSpc>
                <a:spcPct val="90000"/>
              </a:lnSpc>
              <a:spcBef>
                <a:spcPct val="0"/>
              </a:spcBef>
              <a:buFontTx/>
              <a:buNone/>
            </a:pPr>
            <a:endParaRPr lang="it-IT" sz="20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p:cNvSpPr>
          <p:nvPr>
            <p:ph type="body" idx="1"/>
          </p:nvPr>
        </p:nvSpPr>
        <p:spPr>
          <a:xfrm>
            <a:off x="457200" y="404813"/>
            <a:ext cx="8229600" cy="5721350"/>
          </a:xfrm>
        </p:spPr>
        <p:txBody>
          <a:bodyPr/>
          <a:lstStyle/>
          <a:p>
            <a:pPr algn="ctr">
              <a:buFont typeface="Arial" charset="0"/>
              <a:buNone/>
            </a:pPr>
            <a:r>
              <a:rPr lang="it-IT" b="1" i="1" u="sng" smtClean="0"/>
              <a:t>SITI di Riferimento</a:t>
            </a:r>
          </a:p>
          <a:p>
            <a:pPr algn="ctr">
              <a:buFont typeface="Arial" charset="0"/>
              <a:buNone/>
            </a:pPr>
            <a:endParaRPr lang="it-IT" b="1" i="1" u="sng" smtClean="0"/>
          </a:p>
          <a:p>
            <a:pPr algn="ctr">
              <a:buFont typeface="Arial" charset="0"/>
              <a:buNone/>
            </a:pPr>
            <a:r>
              <a:rPr lang="it-IT" b="1" i="1" smtClean="0">
                <a:hlinkClick r:id="rId2"/>
              </a:rPr>
              <a:t>http://www.istruzionerovigo.it</a:t>
            </a:r>
            <a:r>
              <a:rPr lang="it-IT" b="1" i="1" smtClean="0"/>
              <a:t> </a:t>
            </a:r>
          </a:p>
          <a:p>
            <a:pPr algn="ctr">
              <a:buFont typeface="Arial" charset="0"/>
              <a:buNone/>
            </a:pPr>
            <a:r>
              <a:rPr lang="it-IT" b="1" i="1" smtClean="0"/>
              <a:t>In Formazione personale docente</a:t>
            </a:r>
          </a:p>
          <a:p>
            <a:pPr algn="ctr">
              <a:buFont typeface="Arial" charset="0"/>
              <a:buNone/>
            </a:pPr>
            <a:endParaRPr lang="it-IT" b="1" i="1" smtClean="0"/>
          </a:p>
          <a:p>
            <a:pPr algn="ctr">
              <a:buFont typeface="Arial" charset="0"/>
              <a:buNone/>
            </a:pPr>
            <a:r>
              <a:rPr lang="it-IT" b="1" i="1" smtClean="0"/>
              <a:t>http://www.icbadia.gov.it/CTI/DSA</a:t>
            </a:r>
          </a:p>
          <a:p>
            <a:pPr algn="ctr">
              <a:buFont typeface="Arial" charset="0"/>
              <a:buNone/>
            </a:pPr>
            <a:endParaRPr lang="it-IT" b="1" i="1" smtClean="0"/>
          </a:p>
          <a:p>
            <a:pPr algn="ctr">
              <a:buFont typeface="Arial" charset="0"/>
              <a:buNone/>
            </a:pPr>
            <a:r>
              <a:rPr lang="it-IT" b="1" i="1" smtClean="0"/>
              <a:t>http://sostegnoenonsolo.jimdo.com/cti-adria-rovigo-badia/novità/</a:t>
            </a:r>
          </a:p>
          <a:p>
            <a:pPr algn="ctr">
              <a:buFont typeface="Arial" charset="0"/>
              <a:buNone/>
            </a:pPr>
            <a:endParaRPr lang="it-IT" b="1" i="1"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olo 1"/>
          <p:cNvSpPr>
            <a:spLocks noGrp="1"/>
          </p:cNvSpPr>
          <p:nvPr>
            <p:ph type="title"/>
          </p:nvPr>
        </p:nvSpPr>
        <p:spPr>
          <a:xfrm>
            <a:off x="395288" y="476250"/>
            <a:ext cx="8229600" cy="1143000"/>
          </a:xfrm>
        </p:spPr>
        <p:txBody>
          <a:bodyPr/>
          <a:lstStyle/>
          <a:p>
            <a:pPr eaLnBrk="1" hangingPunct="1"/>
            <a:r>
              <a:rPr lang="it-IT" b="1" smtClean="0"/>
              <a:t>Finalità della Formazione</a:t>
            </a:r>
          </a:p>
        </p:txBody>
      </p:sp>
      <p:sp>
        <p:nvSpPr>
          <p:cNvPr id="15362" name="Rectangle 1"/>
          <p:cNvSpPr>
            <a:spLocks noChangeArrowheads="1"/>
          </p:cNvSpPr>
          <p:nvPr/>
        </p:nvSpPr>
        <p:spPr bwMode="auto">
          <a:xfrm>
            <a:off x="539750" y="1844675"/>
            <a:ext cx="8064500" cy="3478213"/>
          </a:xfrm>
          <a:prstGeom prst="rect">
            <a:avLst/>
          </a:prstGeom>
          <a:noFill/>
          <a:ln w="9525">
            <a:noFill/>
            <a:miter lim="800000"/>
            <a:headEnd/>
            <a:tailEnd/>
          </a:ln>
        </p:spPr>
        <p:txBody>
          <a:bodyPr anchor="ctr">
            <a:spAutoFit/>
          </a:bodyPr>
          <a:lstStyle/>
          <a:p>
            <a:pPr marL="268288" indent="-268288">
              <a:buFont typeface="Calibri" pitchFamily="34" charset="0"/>
              <a:buAutoNum type="arabicPeriod"/>
            </a:pPr>
            <a:r>
              <a:rPr lang="it-IT" sz="2000">
                <a:cs typeface="Times New Roman" pitchFamily="18" charset="0"/>
              </a:rPr>
              <a:t> Conoscere la normativa relativa alla individuazione precoce degli alunni con Disturbi Specifici di Apprendimento</a:t>
            </a:r>
          </a:p>
          <a:p>
            <a:pPr marL="268288" indent="-268288">
              <a:buFont typeface="Calibri" pitchFamily="34" charset="0"/>
              <a:buAutoNum type="arabicPeriod"/>
            </a:pPr>
            <a:endParaRPr lang="it-IT" sz="2000"/>
          </a:p>
          <a:p>
            <a:pPr marL="268288" indent="-268288" eaLnBrk="0" hangingPunct="0">
              <a:buFont typeface="Calibri" pitchFamily="34" charset="0"/>
              <a:buAutoNum type="arabicPeriod"/>
            </a:pPr>
            <a:r>
              <a:rPr lang="it-IT" sz="2000">
                <a:cs typeface="Times New Roman" pitchFamily="18" charset="0"/>
              </a:rPr>
              <a:t> Condividere con i docenti la struttura e i contenuti del Protocollo di Intesa  per le attività di identificazione precoce dei casi sospetti di DSA (Disturbo Specifico di Apprendimento) </a:t>
            </a:r>
            <a:r>
              <a:rPr lang="it-IT" sz="2000" i="1">
                <a:cs typeface="Times New Roman" pitchFamily="18" charset="0"/>
              </a:rPr>
              <a:t>di cui all’art. 7, c.1, della Legge 8 ottobre 2010, n. 170</a:t>
            </a:r>
          </a:p>
          <a:p>
            <a:pPr marL="268288" indent="-268288" eaLnBrk="0" hangingPunct="0">
              <a:buFont typeface="Calibri" pitchFamily="34" charset="0"/>
              <a:buAutoNum type="arabicPeriod"/>
            </a:pPr>
            <a:endParaRPr lang="it-IT" sz="2000"/>
          </a:p>
          <a:p>
            <a:pPr marL="268288" indent="-268288" eaLnBrk="0" hangingPunct="0">
              <a:buFont typeface="Calibri" pitchFamily="34" charset="0"/>
              <a:buAutoNum type="arabicPeriod"/>
            </a:pPr>
            <a:r>
              <a:rPr lang="it-IT" sz="2000">
                <a:cs typeface="Times New Roman" pitchFamily="18" charset="0"/>
              </a:rPr>
              <a:t> Conoscere e saper applicare gli strumenti e le procedure di identificazione precoce dei casi sospetti di DSA (Disturbo Specifico di Apprendimento) </a:t>
            </a:r>
            <a:endParaRPr lang="it-IT" sz="20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1"/>
          <p:cNvSpPr>
            <a:spLocks noGrp="1"/>
          </p:cNvSpPr>
          <p:nvPr>
            <p:ph type="title"/>
          </p:nvPr>
        </p:nvSpPr>
        <p:spPr>
          <a:xfrm>
            <a:off x="468313" y="404813"/>
            <a:ext cx="8229600" cy="1143000"/>
          </a:xfrm>
        </p:spPr>
        <p:txBody>
          <a:bodyPr/>
          <a:lstStyle/>
          <a:p>
            <a:pPr eaLnBrk="1" hangingPunct="1"/>
            <a:r>
              <a:rPr lang="it-IT" sz="4000" b="1" smtClean="0"/>
              <a:t>Modulo 5</a:t>
            </a:r>
            <a:r>
              <a:rPr lang="it-IT" sz="4000" smtClean="0"/>
              <a:t/>
            </a:r>
            <a:br>
              <a:rPr lang="it-IT" sz="4000" smtClean="0"/>
            </a:br>
            <a:endParaRPr lang="it-IT" sz="4000" smtClean="0"/>
          </a:p>
        </p:txBody>
      </p:sp>
      <p:sp>
        <p:nvSpPr>
          <p:cNvPr id="16386" name="Rectangle 1"/>
          <p:cNvSpPr>
            <a:spLocks noChangeArrowheads="1"/>
          </p:cNvSpPr>
          <p:nvPr/>
        </p:nvSpPr>
        <p:spPr bwMode="auto">
          <a:xfrm>
            <a:off x="539750" y="1911350"/>
            <a:ext cx="8353425" cy="3990975"/>
          </a:xfrm>
          <a:prstGeom prst="rect">
            <a:avLst/>
          </a:prstGeom>
          <a:noFill/>
          <a:ln w="9525">
            <a:noFill/>
            <a:miter lim="800000"/>
            <a:headEnd/>
            <a:tailEnd/>
          </a:ln>
        </p:spPr>
        <p:txBody>
          <a:bodyPr anchor="ctr">
            <a:spAutoFit/>
          </a:bodyPr>
          <a:lstStyle/>
          <a:p>
            <a:pPr>
              <a:tabLst>
                <a:tab pos="457200" algn="l"/>
              </a:tabLst>
            </a:pPr>
            <a:r>
              <a:rPr lang="it-IT" sz="3200" b="1">
                <a:cs typeface="Times New Roman" pitchFamily="18" charset="0"/>
              </a:rPr>
              <a:t>Articolazione</a:t>
            </a:r>
          </a:p>
          <a:p>
            <a:pPr>
              <a:tabLst>
                <a:tab pos="457200" algn="l"/>
              </a:tabLst>
            </a:pPr>
            <a:r>
              <a:rPr lang="it-IT" sz="3200"/>
              <a:t>Condivisione del ruolo dei docenti che accompagnano l’applicazione del protocollo negli Istituti </a:t>
            </a:r>
          </a:p>
          <a:p>
            <a:pPr>
              <a:tabLst>
                <a:tab pos="457200" algn="l"/>
              </a:tabLst>
            </a:pPr>
            <a:endParaRPr lang="it-IT" sz="3200">
              <a:cs typeface="Times New Roman" pitchFamily="18" charset="0"/>
            </a:endParaRPr>
          </a:p>
          <a:p>
            <a:pPr>
              <a:tabLst>
                <a:tab pos="457200" algn="l"/>
              </a:tabLst>
            </a:pPr>
            <a:r>
              <a:rPr lang="it-IT" sz="3200" b="1" i="1">
                <a:cs typeface="Times New Roman" pitchFamily="18" charset="0"/>
              </a:rPr>
              <a:t>Metodologia</a:t>
            </a:r>
            <a:r>
              <a:rPr lang="it-IT" sz="3200" i="1">
                <a:cs typeface="Times New Roman" pitchFamily="18" charset="0"/>
              </a:rPr>
              <a:t>: Condivisione  e discussione in plenaria</a:t>
            </a:r>
            <a:endParaRPr lang="it-IT" sz="3200"/>
          </a:p>
          <a:p>
            <a:pPr eaLnBrk="0" hangingPunct="0">
              <a:spcAft>
                <a:spcPts val="600"/>
              </a:spcAft>
              <a:tabLst>
                <a:tab pos="457200" algn="l"/>
              </a:tabLst>
            </a:pPr>
            <a:endParaRPr lang="it-IT" sz="32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p:cNvSpPr>
          <p:nvPr>
            <p:ph type="title"/>
          </p:nvPr>
        </p:nvSpPr>
        <p:spPr>
          <a:xfrm>
            <a:off x="468313" y="260350"/>
            <a:ext cx="8229600" cy="1143000"/>
          </a:xfrm>
        </p:spPr>
        <p:txBody>
          <a:bodyPr/>
          <a:lstStyle/>
          <a:p>
            <a:r>
              <a:rPr lang="it-IT" smtClean="0"/>
              <a:t>PREMESSA</a:t>
            </a:r>
          </a:p>
        </p:txBody>
      </p:sp>
      <p:sp>
        <p:nvSpPr>
          <p:cNvPr id="17410" name="Rectangle 3"/>
          <p:cNvSpPr>
            <a:spLocks noGrp="1"/>
          </p:cNvSpPr>
          <p:nvPr>
            <p:ph type="body" idx="1"/>
          </p:nvPr>
        </p:nvSpPr>
        <p:spPr>
          <a:xfrm>
            <a:off x="457200" y="1196975"/>
            <a:ext cx="8229600" cy="5400675"/>
          </a:xfrm>
        </p:spPr>
        <p:txBody>
          <a:bodyPr/>
          <a:lstStyle/>
          <a:p>
            <a:pPr>
              <a:buFont typeface="Arial" charset="0"/>
              <a:buNone/>
            </a:pPr>
            <a:r>
              <a:rPr lang="it-IT" sz="2800" smtClean="0"/>
              <a:t>   Il 10 febbraio 2014 è stato sottoscritto il </a:t>
            </a:r>
            <a:r>
              <a:rPr lang="it-IT" sz="2800" b="1" i="1" smtClean="0"/>
              <a:t>Protocollo di Intesa</a:t>
            </a:r>
            <a:r>
              <a:rPr lang="it-IT" sz="2800" smtClean="0"/>
              <a:t> per le attività di identificazione precoce dei casi sospetti di DSA (Disturbo Specifico dell’Apprendimento) tra la Regione Veneto e l’Ufficio Scolastico Regionale, portando così a compimento il percorso indicato dalla Legge 10 ottobre 2010, n. 170 e dalla Legge della Regione Veneto 4 marzo 2010, n. 16, </a:t>
            </a:r>
            <a:r>
              <a:rPr lang="it-IT" sz="2800" b="1" i="1" smtClean="0"/>
              <a:t>sull’individuazione precoce da parte della scuola e sulle modalità di collaborazione tra scuola e servizi territoriali</a:t>
            </a:r>
            <a:r>
              <a:rPr lang="it-IT" sz="2800" smtClean="0"/>
              <a:t>, secondo le indicazioni del Decreto del MIUR del 17 aprile 2013 che trasmette le linee guida per la stipula dei Protocolli regionali.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3"/>
          <p:cNvSpPr>
            <a:spLocks noGrp="1"/>
          </p:cNvSpPr>
          <p:nvPr>
            <p:ph type="body" idx="1"/>
          </p:nvPr>
        </p:nvSpPr>
        <p:spPr>
          <a:xfrm>
            <a:off x="468313" y="0"/>
            <a:ext cx="8229600" cy="6381750"/>
          </a:xfrm>
        </p:spPr>
        <p:txBody>
          <a:bodyPr/>
          <a:lstStyle/>
          <a:p>
            <a:pPr>
              <a:lnSpc>
                <a:spcPct val="80000"/>
              </a:lnSpc>
              <a:buFont typeface="Arial" charset="0"/>
              <a:buNone/>
            </a:pPr>
            <a:r>
              <a:rPr lang="it-IT" sz="2000" smtClean="0"/>
              <a:t>     Considerato che:</a:t>
            </a:r>
          </a:p>
          <a:p>
            <a:pPr>
              <a:lnSpc>
                <a:spcPct val="80000"/>
              </a:lnSpc>
              <a:buFont typeface="Arial" charset="0"/>
              <a:buNone/>
            </a:pPr>
            <a:r>
              <a:rPr lang="it-IT" sz="2000" smtClean="0"/>
              <a:t>      l’art. 2 del Decreto Ministeriale del 17 aprile 2013 recante “Linee guida per la predisposizione dei protocolli regionali per le attività di individuazione precoce dei casi sospetti di DSA” stabilisce che “Entro sei mesi dall’entrata in vigore del presente decreto, le Regioni stipulano i protocolli regionali con gli Uffici Scolastici Regionali per lo svolgimento delle attività di individuazione precoce dei casi sospetti di DSA, sulla base delle Linee Guida allegate allo stesso Decreto Ministeriale, le quali prevedono che nel Protocollo d’Intesa siano definiti: </a:t>
            </a:r>
          </a:p>
          <a:p>
            <a:pPr>
              <a:lnSpc>
                <a:spcPct val="80000"/>
              </a:lnSpc>
              <a:buFont typeface="Arial" charset="0"/>
              <a:buNone/>
            </a:pPr>
            <a:endParaRPr lang="it-IT" sz="2000" smtClean="0"/>
          </a:p>
          <a:p>
            <a:pPr>
              <a:lnSpc>
                <a:spcPct val="80000"/>
              </a:lnSpc>
            </a:pPr>
            <a:r>
              <a:rPr lang="it-IT" sz="2000" b="1" i="1" smtClean="0"/>
              <a:t>Ruolo e competenze</a:t>
            </a:r>
            <a:r>
              <a:rPr lang="it-IT" sz="2000" smtClean="0"/>
              <a:t> delle diverse istituzioni e professionalità coinvolte nelle attività di formazione e nella realizzazione del progetto  (individuazione precoce e interventi di potenziamento); </a:t>
            </a:r>
          </a:p>
          <a:p>
            <a:pPr>
              <a:lnSpc>
                <a:spcPct val="80000"/>
              </a:lnSpc>
              <a:buFont typeface="Arial" charset="0"/>
              <a:buNone/>
            </a:pPr>
            <a:endParaRPr lang="it-IT" sz="2000" smtClean="0"/>
          </a:p>
          <a:p>
            <a:pPr>
              <a:lnSpc>
                <a:spcPct val="80000"/>
              </a:lnSpc>
            </a:pPr>
            <a:r>
              <a:rPr lang="it-IT" sz="2000" smtClean="0"/>
              <a:t>Le</a:t>
            </a:r>
            <a:r>
              <a:rPr lang="it-IT" sz="2000" b="1" i="1" smtClean="0"/>
              <a:t> modalità</a:t>
            </a:r>
            <a:r>
              <a:rPr lang="it-IT" sz="2000" smtClean="0"/>
              <a:t> ed i </a:t>
            </a:r>
            <a:r>
              <a:rPr lang="it-IT" sz="2000" b="1" smtClean="0"/>
              <a:t>tempi </a:t>
            </a:r>
            <a:r>
              <a:rPr lang="it-IT" sz="2000" smtClean="0"/>
              <a:t>dell’attività di rilevazione, con l’eventuale indicazione di procedure e/o strumenti riconosciuti efficaci; </a:t>
            </a:r>
          </a:p>
          <a:p>
            <a:pPr>
              <a:lnSpc>
                <a:spcPct val="80000"/>
              </a:lnSpc>
            </a:pPr>
            <a:endParaRPr lang="it-IT" sz="2000" smtClean="0"/>
          </a:p>
          <a:p>
            <a:pPr>
              <a:lnSpc>
                <a:spcPct val="80000"/>
              </a:lnSpc>
            </a:pPr>
            <a:r>
              <a:rPr lang="it-IT" sz="2000" smtClean="0"/>
              <a:t>Le </a:t>
            </a:r>
            <a:r>
              <a:rPr lang="it-IT" sz="2000" b="1" i="1" smtClean="0"/>
              <a:t>modalità di collaborazione</a:t>
            </a:r>
            <a:r>
              <a:rPr lang="it-IT" sz="2000" smtClean="0"/>
              <a:t> tra le scuole e i servizi sanitari, comprese le modalità di comunicazione (in caso di avvio di un percorso diagnostico) dei dati rilevati nel corso delle attività di individuazione precoce</a:t>
            </a:r>
          </a:p>
          <a:p>
            <a:pPr>
              <a:lnSpc>
                <a:spcPct val="80000"/>
              </a:lnSpc>
            </a:pPr>
            <a:endParaRPr lang="it-IT" sz="2000" smtClean="0"/>
          </a:p>
          <a:p>
            <a:pPr>
              <a:lnSpc>
                <a:spcPct val="80000"/>
              </a:lnSpc>
              <a:buFont typeface="Arial" charset="0"/>
              <a:buNone/>
            </a:pPr>
            <a:endParaRPr lang="it-IT" sz="2000" smtClean="0"/>
          </a:p>
          <a:p>
            <a:pPr>
              <a:lnSpc>
                <a:spcPct val="80000"/>
              </a:lnSpc>
              <a:buFont typeface="Arial" charset="0"/>
              <a:buNone/>
            </a:pPr>
            <a:r>
              <a:rPr lang="it-IT" sz="2000" b="1" smtClean="0"/>
              <a:t>PROGETTO REGIONALE</a:t>
            </a:r>
            <a:r>
              <a:rPr lang="it-IT" sz="2000" smtClean="0"/>
              <a:t>: 20 docenti primaria e 20 infanzia </a:t>
            </a:r>
          </a:p>
        </p:txBody>
      </p:sp>
      <p:sp>
        <p:nvSpPr>
          <p:cNvPr id="4" name="Freccia a destra 3"/>
          <p:cNvSpPr>
            <a:spLocks noChangeArrowheads="1"/>
          </p:cNvSpPr>
          <p:nvPr/>
        </p:nvSpPr>
        <p:spPr bwMode="auto">
          <a:xfrm rot="5400000">
            <a:off x="4321175" y="5408613"/>
            <a:ext cx="287338" cy="360362"/>
          </a:xfrm>
          <a:prstGeom prst="rightArrow">
            <a:avLst>
              <a:gd name="adj1" fmla="val 50000"/>
              <a:gd name="adj2" fmla="val 29171"/>
            </a:avLst>
          </a:prstGeom>
          <a:solidFill>
            <a:schemeClr val="accent1"/>
          </a:solidFill>
          <a:ln w="25400" algn="ctr">
            <a:solidFill>
              <a:srgbClr val="57595B"/>
            </a:solidFill>
            <a:miter lim="800000"/>
            <a:headEnd/>
            <a:tailEnd/>
          </a:ln>
        </p:spPr>
        <p:txBody>
          <a:bodyPr anchor="ctr"/>
          <a:lstStyle/>
          <a:p>
            <a:pPr algn="ctr" fontAlgn="auto">
              <a:spcBef>
                <a:spcPts val="0"/>
              </a:spcBef>
              <a:spcAft>
                <a:spcPts val="0"/>
              </a:spcAft>
              <a:defRPr/>
            </a:pPr>
            <a:endParaRPr lang="it-IT">
              <a:solidFill>
                <a:schemeClr val="lt1"/>
              </a:solidFill>
              <a:latin typeface="+mn-lt"/>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p:cNvSpPr>
          <p:nvPr>
            <p:ph type="title"/>
          </p:nvPr>
        </p:nvSpPr>
        <p:spPr>
          <a:xfrm>
            <a:off x="468313" y="0"/>
            <a:ext cx="8229600" cy="1143000"/>
          </a:xfrm>
        </p:spPr>
        <p:txBody>
          <a:bodyPr/>
          <a:lstStyle/>
          <a:p>
            <a:r>
              <a:rPr lang="it-IT" b="1" smtClean="0"/>
              <a:t>Percorso Formativo sviluppato</a:t>
            </a:r>
          </a:p>
        </p:txBody>
      </p:sp>
      <p:sp>
        <p:nvSpPr>
          <p:cNvPr id="19458" name="Rectangle 3"/>
          <p:cNvSpPr>
            <a:spLocks noGrp="1"/>
          </p:cNvSpPr>
          <p:nvPr>
            <p:ph type="body" idx="1"/>
          </p:nvPr>
        </p:nvSpPr>
        <p:spPr>
          <a:xfrm>
            <a:off x="468313" y="1179513"/>
            <a:ext cx="8229600" cy="5345112"/>
          </a:xfrm>
        </p:spPr>
        <p:txBody>
          <a:bodyPr/>
          <a:lstStyle/>
          <a:p>
            <a:pPr>
              <a:lnSpc>
                <a:spcPct val="80000"/>
              </a:lnSpc>
              <a:buFont typeface="Arial" charset="0"/>
              <a:buNone/>
            </a:pPr>
            <a:r>
              <a:rPr lang="it-IT" sz="1600" smtClean="0"/>
              <a:t>      </a:t>
            </a:r>
            <a:r>
              <a:rPr lang="it-IT" sz="2000" smtClean="0"/>
              <a:t>Presentazione dei </a:t>
            </a:r>
            <a:r>
              <a:rPr lang="it-IT" sz="2000" b="1" smtClean="0">
                <a:hlinkClick r:id="rId2" action="ppaction://hlinkfile"/>
              </a:rPr>
              <a:t>riferimenti normativi </a:t>
            </a:r>
            <a:r>
              <a:rPr lang="it-IT" sz="2000" smtClean="0"/>
              <a:t>relativi alla individuazione precoce degli alunni con Disturbi Specifici di Apprendimento;</a:t>
            </a:r>
          </a:p>
          <a:p>
            <a:pPr>
              <a:lnSpc>
                <a:spcPct val="80000"/>
              </a:lnSpc>
              <a:buFont typeface="Arial" charset="0"/>
              <a:buNone/>
            </a:pPr>
            <a:endParaRPr lang="it-IT" sz="2000" smtClean="0"/>
          </a:p>
          <a:p>
            <a:pPr>
              <a:lnSpc>
                <a:spcPct val="80000"/>
              </a:lnSpc>
              <a:buFont typeface="Arial" charset="0"/>
              <a:buNone/>
            </a:pPr>
            <a:r>
              <a:rPr lang="it-IT" sz="2000" smtClean="0"/>
              <a:t>      Studio degli Strumenti all’interno del protocollo (</a:t>
            </a:r>
            <a:r>
              <a:rPr lang="it-IT" sz="2000" b="1" smtClean="0">
                <a:hlinkClick r:id="rId3" action="ppaction://hlinkfile"/>
              </a:rPr>
              <a:t>vademecum</a:t>
            </a:r>
            <a:r>
              <a:rPr lang="it-IT" sz="2000" smtClean="0"/>
              <a:t>);</a:t>
            </a:r>
          </a:p>
          <a:p>
            <a:pPr>
              <a:lnSpc>
                <a:spcPct val="80000"/>
              </a:lnSpc>
              <a:buFont typeface="Arial" charset="0"/>
              <a:buNone/>
            </a:pPr>
            <a:endParaRPr lang="it-IT" sz="2000" smtClean="0"/>
          </a:p>
          <a:p>
            <a:pPr>
              <a:lnSpc>
                <a:spcPct val="80000"/>
              </a:lnSpc>
              <a:buFont typeface="Arial" charset="0"/>
              <a:buNone/>
            </a:pPr>
            <a:r>
              <a:rPr lang="it-IT" sz="2000" smtClean="0"/>
              <a:t>      Analisi del </a:t>
            </a:r>
            <a:r>
              <a:rPr lang="it-IT" sz="2000" b="1" smtClean="0"/>
              <a:t>percorso di individuazione </a:t>
            </a:r>
            <a:r>
              <a:rPr lang="it-IT" sz="2000" smtClean="0"/>
              <a:t>precoce dei casi sospetti di Disturbi Specifici di Apprendimento;</a:t>
            </a:r>
          </a:p>
          <a:p>
            <a:pPr>
              <a:lnSpc>
                <a:spcPct val="80000"/>
              </a:lnSpc>
              <a:buFont typeface="Arial" charset="0"/>
              <a:buNone/>
            </a:pPr>
            <a:endParaRPr lang="it-IT" sz="2000" smtClean="0"/>
          </a:p>
          <a:p>
            <a:pPr>
              <a:lnSpc>
                <a:spcPct val="80000"/>
              </a:lnSpc>
              <a:buFont typeface="Arial" charset="0"/>
              <a:buNone/>
            </a:pPr>
            <a:r>
              <a:rPr lang="it-IT" sz="2000" smtClean="0"/>
              <a:t>      Analisi di un caso (Francesco e/o Alberto)</a:t>
            </a:r>
          </a:p>
          <a:p>
            <a:pPr>
              <a:lnSpc>
                <a:spcPct val="80000"/>
              </a:lnSpc>
              <a:buFont typeface="Arial" charset="0"/>
              <a:buNone/>
            </a:pPr>
            <a:endParaRPr lang="it-IT" sz="2000" smtClean="0"/>
          </a:p>
          <a:p>
            <a:pPr>
              <a:lnSpc>
                <a:spcPct val="80000"/>
              </a:lnSpc>
              <a:buFont typeface="Arial" charset="0"/>
              <a:buNone/>
            </a:pPr>
            <a:r>
              <a:rPr lang="it-IT" sz="2000" smtClean="0"/>
              <a:t>      Applicazione di possibili percorsi di potenziamento a favore delle diverse aree (</a:t>
            </a:r>
            <a:r>
              <a:rPr lang="it-IT" sz="2000" i="1" smtClean="0">
                <a:hlinkClick r:id="rId4" action="ppaction://hlinkfile"/>
              </a:rPr>
              <a:t>A4</a:t>
            </a:r>
            <a:r>
              <a:rPr lang="it-IT" sz="2000" i="1" smtClean="0"/>
              <a:t>-</a:t>
            </a:r>
            <a:r>
              <a:rPr lang="it-IT" sz="2000" i="1" smtClean="0">
                <a:hlinkClick r:id="rId5" action="ppaction://hlinkfile"/>
              </a:rPr>
              <a:t>A5</a:t>
            </a:r>
            <a:r>
              <a:rPr lang="it-IT" sz="2000" smtClean="0"/>
              <a:t>)</a:t>
            </a:r>
          </a:p>
          <a:p>
            <a:pPr>
              <a:lnSpc>
                <a:spcPct val="80000"/>
              </a:lnSpc>
              <a:buFont typeface="Arial" charset="0"/>
              <a:buNone/>
            </a:pPr>
            <a:endParaRPr lang="it-IT" sz="2000" smtClean="0"/>
          </a:p>
          <a:p>
            <a:pPr>
              <a:lnSpc>
                <a:spcPct val="80000"/>
              </a:lnSpc>
              <a:buFont typeface="Arial" charset="0"/>
              <a:buNone/>
            </a:pPr>
            <a:r>
              <a:rPr lang="it-IT" sz="2000" i="1" smtClean="0"/>
              <a:t>     Scheda di rilevazione precoce delle difficoltà di apprendimento (</a:t>
            </a:r>
            <a:r>
              <a:rPr lang="it-IT" sz="2000" i="1" smtClean="0">
                <a:hlinkClick r:id="rId6" action="ppaction://hlinkfile"/>
              </a:rPr>
              <a:t>A6</a:t>
            </a:r>
            <a:r>
              <a:rPr lang="it-IT" sz="2000" i="1" smtClean="0"/>
              <a:t>-</a:t>
            </a:r>
            <a:r>
              <a:rPr lang="it-IT" sz="2000" i="1" smtClean="0">
                <a:hlinkClick r:id="rId7" action="ppaction://hlinkfile"/>
              </a:rPr>
              <a:t>A7</a:t>
            </a:r>
            <a:r>
              <a:rPr lang="it-IT" sz="2000" i="1" smtClean="0"/>
              <a:t>)</a:t>
            </a:r>
          </a:p>
          <a:p>
            <a:pPr>
              <a:lnSpc>
                <a:spcPct val="80000"/>
              </a:lnSpc>
              <a:buFont typeface="Arial" charset="0"/>
              <a:buNone/>
            </a:pPr>
            <a:endParaRPr lang="it-IT" sz="2000" smtClean="0"/>
          </a:p>
          <a:p>
            <a:pPr>
              <a:lnSpc>
                <a:spcPct val="80000"/>
              </a:lnSpc>
              <a:buFont typeface="Arial" charset="0"/>
              <a:buNone/>
            </a:pPr>
            <a:r>
              <a:rPr lang="it-IT" sz="2000" i="1" smtClean="0"/>
              <a:t>     Scheda di relazione sulle difficoltà di apprendimento e scheda di segnalazione (</a:t>
            </a:r>
            <a:r>
              <a:rPr lang="it-IT" sz="2000" i="1" smtClean="0">
                <a:hlinkClick r:id="rId8" action="ppaction://hlinkfile"/>
              </a:rPr>
              <a:t>A1</a:t>
            </a:r>
            <a:r>
              <a:rPr lang="it-IT" sz="2000" i="1" smtClean="0"/>
              <a:t>-</a:t>
            </a:r>
            <a:r>
              <a:rPr lang="it-IT" sz="2000" i="1" smtClean="0">
                <a:hlinkClick r:id="rId9" action="ppaction://hlinkfile"/>
              </a:rPr>
              <a:t>A2</a:t>
            </a:r>
            <a:r>
              <a:rPr lang="it-IT" sz="2000" i="1" smtClean="0"/>
              <a:t>)</a:t>
            </a:r>
          </a:p>
          <a:p>
            <a:pPr>
              <a:lnSpc>
                <a:spcPct val="80000"/>
              </a:lnSpc>
              <a:buFont typeface="Arial" charset="0"/>
              <a:buNone/>
            </a:pPr>
            <a:endParaRPr lang="it-IT" sz="2000" smtClean="0"/>
          </a:p>
          <a:p>
            <a:pPr>
              <a:lnSpc>
                <a:spcPct val="80000"/>
              </a:lnSpc>
              <a:buFont typeface="Arial" charset="0"/>
              <a:buNone/>
            </a:pPr>
            <a:endParaRPr lang="it-IT" sz="20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p:nvPr>
        </p:nvSpPr>
        <p:spPr/>
        <p:txBody>
          <a:bodyPr/>
          <a:lstStyle/>
          <a:p>
            <a:r>
              <a:rPr lang="it-IT" smtClean="0"/>
              <a:t>Considerazioni emerse</a:t>
            </a:r>
          </a:p>
        </p:txBody>
      </p:sp>
      <p:sp>
        <p:nvSpPr>
          <p:cNvPr id="20482" name="Rectangle 3"/>
          <p:cNvSpPr>
            <a:spLocks noGrp="1"/>
          </p:cNvSpPr>
          <p:nvPr>
            <p:ph type="body" idx="1"/>
          </p:nvPr>
        </p:nvSpPr>
        <p:spPr>
          <a:xfrm>
            <a:off x="457200" y="1600200"/>
            <a:ext cx="8229600" cy="4997450"/>
          </a:xfrm>
        </p:spPr>
        <p:txBody>
          <a:bodyPr/>
          <a:lstStyle/>
          <a:p>
            <a:pPr>
              <a:buFont typeface="Wingdings" pitchFamily="2" charset="2"/>
              <a:buChar char="Ø"/>
            </a:pPr>
            <a:r>
              <a:rPr lang="it-IT" smtClean="0"/>
              <a:t>Sensibilizzazione medici pediatri</a:t>
            </a:r>
          </a:p>
          <a:p>
            <a:pPr>
              <a:buFont typeface="Wingdings" pitchFamily="2" charset="2"/>
              <a:buChar char="Ø"/>
            </a:pPr>
            <a:r>
              <a:rPr lang="it-IT" smtClean="0"/>
              <a:t>Informazione capillare ai Dirigenti Scolastici</a:t>
            </a:r>
          </a:p>
          <a:p>
            <a:pPr>
              <a:buFont typeface="Wingdings" pitchFamily="2" charset="2"/>
              <a:buChar char="Ø"/>
            </a:pPr>
            <a:r>
              <a:rPr lang="it-IT" smtClean="0"/>
              <a:t>Guida alle azioni :procedure e tempi</a:t>
            </a:r>
          </a:p>
          <a:p>
            <a:pPr>
              <a:buFont typeface="Wingdings" pitchFamily="2" charset="2"/>
              <a:buChar char="Ø"/>
            </a:pPr>
            <a:r>
              <a:rPr lang="it-IT" smtClean="0"/>
              <a:t>Ricaduta negli Istituti di appartenenza: ipotesi</a:t>
            </a:r>
          </a:p>
          <a:p>
            <a:pPr>
              <a:buFont typeface="Arial" charset="0"/>
              <a:buNone/>
            </a:pPr>
            <a:r>
              <a:rPr lang="it-IT" smtClean="0"/>
              <a:t>(1h di collegio docenti - Docente di riferimento per plesso - Referenti CTI)</a:t>
            </a:r>
          </a:p>
          <a:p>
            <a:pPr>
              <a:buFont typeface="Arial" charset="0"/>
              <a:buNone/>
            </a:pPr>
            <a:endParaRPr lang="it-IT" smtClean="0"/>
          </a:p>
          <a:p>
            <a:pPr>
              <a:buFont typeface="Arial" charset="0"/>
              <a:buNone/>
            </a:pPr>
            <a:endParaRPr lang="it-IT"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p:cNvSpPr>
          <p:nvPr>
            <p:ph type="title"/>
          </p:nvPr>
        </p:nvSpPr>
        <p:spPr>
          <a:xfrm>
            <a:off x="468313" y="188913"/>
            <a:ext cx="8229600" cy="1417637"/>
          </a:xfrm>
          <a:ln w="15875">
            <a:solidFill>
              <a:schemeClr val="tx1"/>
            </a:solidFill>
          </a:ln>
        </p:spPr>
        <p:txBody>
          <a:bodyPr/>
          <a:lstStyle/>
          <a:p>
            <a:r>
              <a:rPr lang="it-IT" sz="3200" b="1" i="1" smtClean="0"/>
              <a:t>Ruolo del docente</a:t>
            </a:r>
            <a:r>
              <a:rPr lang="it-IT" sz="3200" i="1" smtClean="0"/>
              <a:t> </a:t>
            </a:r>
            <a:br>
              <a:rPr lang="it-IT" sz="3200" i="1" smtClean="0"/>
            </a:br>
            <a:r>
              <a:rPr lang="it-IT" sz="3200" i="1" smtClean="0"/>
              <a:t>che accompagna l’applicazione del protocollo nei plessi d’istituto</a:t>
            </a:r>
          </a:p>
        </p:txBody>
      </p:sp>
      <p:sp>
        <p:nvSpPr>
          <p:cNvPr id="21506" name="Rectangle 3"/>
          <p:cNvSpPr>
            <a:spLocks noGrp="1"/>
          </p:cNvSpPr>
          <p:nvPr>
            <p:ph type="body" idx="1"/>
          </p:nvPr>
        </p:nvSpPr>
        <p:spPr>
          <a:xfrm>
            <a:off x="468313" y="1989138"/>
            <a:ext cx="8229600" cy="4525962"/>
          </a:xfrm>
        </p:spPr>
        <p:txBody>
          <a:bodyPr/>
          <a:lstStyle/>
          <a:p>
            <a:pPr>
              <a:lnSpc>
                <a:spcPct val="80000"/>
              </a:lnSpc>
              <a:buFont typeface="Wingdings" pitchFamily="2" charset="2"/>
              <a:buChar char="ü"/>
            </a:pPr>
            <a:r>
              <a:rPr lang="it-IT" sz="2800" smtClean="0"/>
              <a:t>Stabilire con il Dirigente modalità e tempi per la ricaduta nell’Istituto</a:t>
            </a:r>
          </a:p>
          <a:p>
            <a:pPr>
              <a:lnSpc>
                <a:spcPct val="80000"/>
              </a:lnSpc>
              <a:buFont typeface="Wingdings" pitchFamily="2" charset="2"/>
              <a:buChar char="ü"/>
            </a:pPr>
            <a:r>
              <a:rPr lang="it-IT" sz="2800" smtClean="0"/>
              <a:t>Conoscere e saper applicare, da Gennaio 2015, gli strumenti e le procedure di individuazione degli alunni con D.S.A.</a:t>
            </a:r>
          </a:p>
          <a:p>
            <a:pPr>
              <a:lnSpc>
                <a:spcPct val="80000"/>
              </a:lnSpc>
              <a:buFont typeface="Wingdings" pitchFamily="2" charset="2"/>
              <a:buChar char="ü"/>
            </a:pPr>
            <a:r>
              <a:rPr lang="it-IT" sz="2800" smtClean="0"/>
              <a:t>Condividere con i colleghi del plesso la struttura e i contenuti del Protocollo di Intesa; </a:t>
            </a:r>
          </a:p>
          <a:p>
            <a:pPr>
              <a:lnSpc>
                <a:spcPct val="80000"/>
              </a:lnSpc>
              <a:buFont typeface="Wingdings" pitchFamily="2" charset="2"/>
              <a:buChar char="ü"/>
            </a:pPr>
            <a:r>
              <a:rPr lang="it-IT" sz="2800" smtClean="0"/>
              <a:t>Fornire indicazioni su dove trovare i materiali necessari e come utilizzarli;</a:t>
            </a:r>
          </a:p>
          <a:p>
            <a:pPr>
              <a:lnSpc>
                <a:spcPct val="80000"/>
              </a:lnSpc>
              <a:buFont typeface="Wingdings" pitchFamily="2" charset="2"/>
              <a:buChar char="ü"/>
            </a:pPr>
            <a:r>
              <a:rPr lang="it-IT" sz="2800" smtClean="0"/>
              <a:t>Fornire la Guida delle azioni procedurali;</a:t>
            </a:r>
          </a:p>
          <a:p>
            <a:pPr>
              <a:lnSpc>
                <a:spcPct val="80000"/>
              </a:lnSpc>
              <a:buFont typeface="Wingdings" pitchFamily="2" charset="2"/>
              <a:buChar char="ü"/>
            </a:pPr>
            <a:r>
              <a:rPr lang="it-IT" sz="2800" smtClean="0"/>
              <a:t>Mantenere il contatto con i referenti CTI; </a:t>
            </a:r>
          </a:p>
          <a:p>
            <a:pPr>
              <a:lnSpc>
                <a:spcPct val="80000"/>
              </a:lnSpc>
              <a:buFont typeface="Wingdings" pitchFamily="2" charset="2"/>
              <a:buNone/>
            </a:pPr>
            <a:endParaRPr lang="it-IT" sz="28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p:nvPr>
        </p:nvSpPr>
        <p:spPr>
          <a:xfrm>
            <a:off x="468313" y="260350"/>
            <a:ext cx="8229600" cy="1143000"/>
          </a:xfrm>
        </p:spPr>
        <p:txBody>
          <a:bodyPr/>
          <a:lstStyle/>
          <a:p>
            <a:r>
              <a:rPr lang="it-IT" smtClean="0"/>
              <a:t>Guida alle azioni</a:t>
            </a:r>
          </a:p>
        </p:txBody>
      </p:sp>
      <p:graphicFrame>
        <p:nvGraphicFramePr>
          <p:cNvPr id="23616" name="Group 64"/>
          <p:cNvGraphicFramePr>
            <a:graphicFrameLocks noGrp="1"/>
          </p:cNvGraphicFramePr>
          <p:nvPr>
            <p:ph idx="1"/>
          </p:nvPr>
        </p:nvGraphicFramePr>
        <p:xfrm>
          <a:off x="457200" y="1600200"/>
          <a:ext cx="8229600" cy="4486275"/>
        </p:xfrm>
        <a:graphic>
          <a:graphicData uri="http://schemas.openxmlformats.org/drawingml/2006/table">
            <a:tbl>
              <a:tblPr/>
              <a:tblGrid>
                <a:gridCol w="2743200"/>
                <a:gridCol w="2743200"/>
                <a:gridCol w="2743200"/>
              </a:tblGrid>
              <a:tr h="53340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800" b="0" i="0" u="none" strike="noStrike" cap="none" normalizeH="0" baseline="0" smtClean="0">
                          <a:ln>
                            <a:noFill/>
                          </a:ln>
                          <a:solidFill>
                            <a:schemeClr val="tx1"/>
                          </a:solidFill>
                          <a:effectLst/>
                          <a:latin typeface="Calibri" pitchFamily="34" charset="0"/>
                        </a:rPr>
                        <a:t>Periodo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800" b="0" i="0" u="none" strike="noStrike" cap="none" normalizeH="0" baseline="0" smtClean="0">
                          <a:ln>
                            <a:noFill/>
                          </a:ln>
                          <a:solidFill>
                            <a:schemeClr val="tx1"/>
                          </a:solidFill>
                          <a:effectLst/>
                          <a:latin typeface="Calibri" pitchFamily="34" charset="0"/>
                        </a:rPr>
                        <a:t>Azione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800" b="0" i="0" u="none" strike="noStrike" cap="none" normalizeH="0" baseline="0" smtClean="0">
                          <a:ln>
                            <a:noFill/>
                          </a:ln>
                          <a:solidFill>
                            <a:schemeClr val="tx1"/>
                          </a:solidFill>
                          <a:effectLst/>
                          <a:latin typeface="Calibri" pitchFamily="34" charset="0"/>
                        </a:rPr>
                        <a:t>Strumento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Settembre/Dicembre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Osservazione</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it-IT" sz="20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646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Gennaio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Compilazione scheda di osservazione sistematica  (indicatori)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Scheda A4 Infanzia</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Scheda A5 Primaria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Febbraio-Marzo-Aprile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Attività di potenziamento. </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Compilazione scheda  di recupero (potenziamento)</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it-IT" sz="2000" b="0"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Scheda A4 Infanzia</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it-IT" sz="2000" b="0" i="0" u="none" strike="noStrike" cap="none" normalizeH="0" baseline="0" smtClean="0">
                          <a:ln>
                            <a:noFill/>
                          </a:ln>
                          <a:solidFill>
                            <a:schemeClr val="tx1"/>
                          </a:solidFill>
                          <a:effectLst/>
                          <a:latin typeface="Calibri" pitchFamily="34" charset="0"/>
                        </a:rPr>
                        <a:t>Scheda A5 Primaria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579</TotalTime>
  <Words>853</Words>
  <Application>Microsoft Office PowerPoint</Application>
  <PresentationFormat>Presentazione su schermo (4:3)</PresentationFormat>
  <Paragraphs>112</Paragraphs>
  <Slides>12</Slides>
  <Notes>0</Notes>
  <HiddenSlides>0</HiddenSlides>
  <MMClips>0</MMClips>
  <ScaleCrop>false</ScaleCrop>
  <HeadingPairs>
    <vt:vector size="6" baseType="variant">
      <vt:variant>
        <vt:lpstr>Caratteri utilizzati</vt:lpstr>
      </vt:variant>
      <vt:variant>
        <vt:i4>4</vt:i4>
      </vt:variant>
      <vt:variant>
        <vt:lpstr>Modello struttura</vt:lpstr>
      </vt:variant>
      <vt:variant>
        <vt:i4>1</vt:i4>
      </vt:variant>
      <vt:variant>
        <vt:lpstr>Titoli diapositive</vt:lpstr>
      </vt:variant>
      <vt:variant>
        <vt:i4>12</vt:i4>
      </vt:variant>
    </vt:vector>
  </HeadingPairs>
  <TitlesOfParts>
    <vt:vector size="17" baseType="lpstr">
      <vt:lpstr>Arial</vt:lpstr>
      <vt:lpstr>Calibri</vt:lpstr>
      <vt:lpstr>Times New Roman</vt:lpstr>
      <vt:lpstr>Wingdings</vt:lpstr>
      <vt:lpstr>Tema di Office</vt:lpstr>
      <vt:lpstr>Diapositiva 1</vt:lpstr>
      <vt:lpstr>Finalità della Formazione</vt:lpstr>
      <vt:lpstr>Modulo 5 </vt:lpstr>
      <vt:lpstr>PREMESSA</vt:lpstr>
      <vt:lpstr>Diapositiva 5</vt:lpstr>
      <vt:lpstr>Percorso Formativo sviluppato</vt:lpstr>
      <vt:lpstr>Considerazioni emerse</vt:lpstr>
      <vt:lpstr>Ruolo del docente  che accompagna l’applicazione del protocollo nei plessi d’istituto</vt:lpstr>
      <vt:lpstr>Guida alle azioni</vt:lpstr>
      <vt:lpstr>Guida alle azioni</vt:lpstr>
      <vt:lpstr>Guida alle azioni</vt:lpstr>
      <vt:lpstr>Diapositiva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Gruppo 3</dc:title>
  <dc:creator>Elena</dc:creator>
  <cp:lastModifiedBy>sony</cp:lastModifiedBy>
  <cp:revision>79</cp:revision>
  <dcterms:created xsi:type="dcterms:W3CDTF">2014-01-28T11:33:58Z</dcterms:created>
  <dcterms:modified xsi:type="dcterms:W3CDTF">2014-11-18T08:21:09Z</dcterms:modified>
</cp:coreProperties>
</file>